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1.xml" ContentType="application/vnd.openxmlformats-officedocument.presentationml.notesSlide+xml"/>
  <Override PartName="/ppt/notesSlides/_rels/notesSlide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p:notesSz cx="7010400" cy="9296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body"/>
          </p:nvPr>
        </p:nvSpPr>
        <p:spPr>
          <a:xfrm>
            <a:off x="756000" y="5078520"/>
            <a:ext cx="6047640" cy="4811040"/>
          </a:xfrm>
          <a:prstGeom prst="rect">
            <a:avLst/>
          </a:prstGeom>
        </p:spPr>
        <p:txBody>
          <a:bodyPr lIns="0" rIns="0" tIns="0" bIns="0"/>
          <a:p>
            <a:r>
              <a:rPr b="0" lang="de-AT" sz="2000" spc="-1" strike="noStrike">
                <a:solidFill>
                  <a:srgbClr val="000000"/>
                </a:solidFill>
                <a:uFill>
                  <a:solidFill>
                    <a:srgbClr val="ffffff"/>
                  </a:solidFill>
                </a:uFill>
                <a:latin typeface="Arial"/>
              </a:rPr>
              <a:t>Format der Notizen mittels Klicken bearbeiten</a:t>
            </a:r>
            <a:endParaRPr b="0" lang="de-AT" sz="2000" spc="-1" strike="noStrike">
              <a:solidFill>
                <a:srgbClr val="000000"/>
              </a:solidFill>
              <a:uFill>
                <a:solidFill>
                  <a:srgbClr val="ffffff"/>
                </a:solidFill>
              </a:uFill>
              <a:latin typeface="Arial"/>
            </a:endParaRPr>
          </a:p>
        </p:txBody>
      </p:sp>
      <p:sp>
        <p:nvSpPr>
          <p:cNvPr id="77" name="PlaceHolder 2"/>
          <p:cNvSpPr>
            <a:spLocks noGrp="1"/>
          </p:cNvSpPr>
          <p:nvPr>
            <p:ph type="hdr"/>
          </p:nvPr>
        </p:nvSpPr>
        <p:spPr>
          <a:xfrm>
            <a:off x="0" y="0"/>
            <a:ext cx="3280680" cy="534240"/>
          </a:xfrm>
          <a:prstGeom prst="rect">
            <a:avLst/>
          </a:prstGeom>
        </p:spPr>
        <p:txBody>
          <a:bodyPr lIns="0" rIns="0" tIns="0" bIns="0"/>
          <a:p>
            <a:r>
              <a:rPr b="0" lang="de-AT" sz="1400" spc="-1" strike="noStrike">
                <a:solidFill>
                  <a:srgbClr val="000000"/>
                </a:solidFill>
                <a:uFill>
                  <a:solidFill>
                    <a:srgbClr val="ffffff"/>
                  </a:solidFill>
                </a:uFill>
                <a:latin typeface="Times New Roman"/>
              </a:rPr>
              <a:t>&lt;Kopfzeile&gt;</a:t>
            </a:r>
            <a:endParaRPr b="0" lang="de-AT" sz="1400" spc="-1" strike="noStrike">
              <a:solidFill>
                <a:srgbClr val="000000"/>
              </a:solidFill>
              <a:uFill>
                <a:solidFill>
                  <a:srgbClr val="ffffff"/>
                </a:solidFill>
              </a:uFill>
              <a:latin typeface="Times New Roman"/>
            </a:endParaRPr>
          </a:p>
        </p:txBody>
      </p:sp>
      <p:sp>
        <p:nvSpPr>
          <p:cNvPr id="78" name="PlaceHolder 3"/>
          <p:cNvSpPr>
            <a:spLocks noGrp="1"/>
          </p:cNvSpPr>
          <p:nvPr>
            <p:ph type="dt"/>
          </p:nvPr>
        </p:nvSpPr>
        <p:spPr>
          <a:xfrm>
            <a:off x="4278960" y="0"/>
            <a:ext cx="3280680" cy="534240"/>
          </a:xfrm>
          <a:prstGeom prst="rect">
            <a:avLst/>
          </a:prstGeom>
        </p:spPr>
        <p:txBody>
          <a:bodyPr lIns="0" rIns="0" tIns="0" bIns="0"/>
          <a:p>
            <a:pPr algn="r"/>
            <a:r>
              <a:rPr b="0" lang="de-AT" sz="1400" spc="-1" strike="noStrike">
                <a:solidFill>
                  <a:srgbClr val="000000"/>
                </a:solidFill>
                <a:uFill>
                  <a:solidFill>
                    <a:srgbClr val="ffffff"/>
                  </a:solidFill>
                </a:uFill>
                <a:latin typeface="Times New Roman"/>
              </a:rPr>
              <a:t>&lt;Datum/Uhrzeit&gt;</a:t>
            </a:r>
            <a:endParaRPr b="0" lang="de-AT" sz="1400" spc="-1" strike="noStrike">
              <a:solidFill>
                <a:srgbClr val="000000"/>
              </a:solidFill>
              <a:uFill>
                <a:solidFill>
                  <a:srgbClr val="ffffff"/>
                </a:solidFill>
              </a:uFill>
              <a:latin typeface="Times New Roman"/>
            </a:endParaRPr>
          </a:p>
        </p:txBody>
      </p:sp>
      <p:sp>
        <p:nvSpPr>
          <p:cNvPr id="79" name="PlaceHolder 4"/>
          <p:cNvSpPr>
            <a:spLocks noGrp="1"/>
          </p:cNvSpPr>
          <p:nvPr>
            <p:ph type="ftr"/>
          </p:nvPr>
        </p:nvSpPr>
        <p:spPr>
          <a:xfrm>
            <a:off x="0" y="10157400"/>
            <a:ext cx="3280680" cy="534240"/>
          </a:xfrm>
          <a:prstGeom prst="rect">
            <a:avLst/>
          </a:prstGeom>
        </p:spPr>
        <p:txBody>
          <a:bodyPr lIns="0" rIns="0" tIns="0" bIns="0" anchor="b"/>
          <a:p>
            <a:r>
              <a:rPr b="0" lang="de-AT" sz="1400" spc="-1" strike="noStrike">
                <a:solidFill>
                  <a:srgbClr val="000000"/>
                </a:solidFill>
                <a:uFill>
                  <a:solidFill>
                    <a:srgbClr val="ffffff"/>
                  </a:solidFill>
                </a:uFill>
                <a:latin typeface="Times New Roman"/>
              </a:rPr>
              <a:t>&lt;Fußzeile&gt;</a:t>
            </a:r>
            <a:endParaRPr b="0" lang="de-AT" sz="1400" spc="-1" strike="noStrike">
              <a:solidFill>
                <a:srgbClr val="000000"/>
              </a:solidFill>
              <a:uFill>
                <a:solidFill>
                  <a:srgbClr val="ffffff"/>
                </a:solidFill>
              </a:uFill>
              <a:latin typeface="Times New Roman"/>
            </a:endParaRPr>
          </a:p>
        </p:txBody>
      </p:sp>
      <p:sp>
        <p:nvSpPr>
          <p:cNvPr id="80" name="PlaceHolder 5"/>
          <p:cNvSpPr>
            <a:spLocks noGrp="1"/>
          </p:cNvSpPr>
          <p:nvPr>
            <p:ph type="sldNum"/>
          </p:nvPr>
        </p:nvSpPr>
        <p:spPr>
          <a:xfrm>
            <a:off x="4278960" y="10157400"/>
            <a:ext cx="3280680" cy="534240"/>
          </a:xfrm>
          <a:prstGeom prst="rect">
            <a:avLst/>
          </a:prstGeom>
        </p:spPr>
        <p:txBody>
          <a:bodyPr lIns="0" rIns="0" tIns="0" bIns="0" anchor="b"/>
          <a:p>
            <a:pPr algn="r"/>
            <a:fld id="{8A98E6A3-E01C-4D70-B412-08FB1796D191}" type="slidenum">
              <a:rPr b="0" lang="de-AT" sz="1400" spc="-1" strike="noStrike">
                <a:solidFill>
                  <a:srgbClr val="000000"/>
                </a:solidFill>
                <a:uFill>
                  <a:solidFill>
                    <a:srgbClr val="ffffff"/>
                  </a:solidFill>
                </a:uFill>
                <a:latin typeface="Times New Roman"/>
              </a:rPr>
              <a:t>&lt;Foliennummer&gt;</a:t>
            </a:fld>
            <a:endParaRPr b="0" lang="de-AT"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body"/>
          </p:nvPr>
        </p:nvSpPr>
        <p:spPr>
          <a:xfrm>
            <a:off x="701640" y="4416480"/>
            <a:ext cx="5605560" cy="4181760"/>
          </a:xfrm>
          <a:prstGeom prst="rect">
            <a:avLst/>
          </a:prstGeom>
        </p:spPr>
        <p:txBody>
          <a:bodyPr lIns="0" rIns="0" tIns="0" bIns="0"/>
          <a:p>
            <a:endParaRPr b="0" lang="de-AT" sz="2000" spc="-1" strike="noStrike">
              <a:solidFill>
                <a:srgbClr val="000000"/>
              </a:solidFill>
              <a:uFill>
                <a:solidFill>
                  <a:srgbClr val="ffffff"/>
                </a:solidFill>
              </a:uFill>
              <a:latin typeface="Arial"/>
            </a:endParaRPr>
          </a:p>
        </p:txBody>
      </p:sp>
      <p:sp>
        <p:nvSpPr>
          <p:cNvPr id="111" name="CustomShape 2"/>
          <p:cNvSpPr/>
          <p:nvPr/>
        </p:nvSpPr>
        <p:spPr>
          <a:xfrm>
            <a:off x="3970440" y="8829720"/>
            <a:ext cx="3036960" cy="463680"/>
          </a:xfrm>
          <a:prstGeom prst="rect">
            <a:avLst/>
          </a:prstGeom>
          <a:noFill/>
          <a:ln>
            <a:noFill/>
          </a:ln>
        </p:spPr>
        <p:style>
          <a:lnRef idx="0"/>
          <a:fillRef idx="0"/>
          <a:effectRef idx="0"/>
          <a:fontRef idx="minor"/>
        </p:style>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26" name="PlaceHolder 2"/>
          <p:cNvSpPr>
            <a:spLocks noGrp="1"/>
          </p:cNvSpPr>
          <p:nvPr>
            <p:ph type="body"/>
          </p:nvPr>
        </p:nvSpPr>
        <p:spPr>
          <a:xfrm>
            <a:off x="457200" y="160452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7" name="PlaceHolder 3"/>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29"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0"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1"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2" name="PlaceHolder 5"/>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34"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5" name="PlaceHolder 3"/>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pic>
        <p:nvPicPr>
          <p:cNvPr id="36" name="" descr=""/>
          <p:cNvPicPr/>
          <p:nvPr/>
        </p:nvPicPr>
        <p:blipFill>
          <a:blip r:embed="rId2"/>
          <a:stretch/>
        </p:blipFill>
        <p:spPr>
          <a:xfrm>
            <a:off x="2079000" y="1604520"/>
            <a:ext cx="4985280" cy="3977280"/>
          </a:xfrm>
          <a:prstGeom prst="rect">
            <a:avLst/>
          </a:prstGeom>
          <a:ln>
            <a:noFill/>
          </a:ln>
        </p:spPr>
      </p:pic>
      <p:pic>
        <p:nvPicPr>
          <p:cNvPr id="37"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4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45"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47"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48" name="PlaceHolder 3"/>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5"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2" name="PlaceHolder 4"/>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457200" y="160452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67"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8"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9"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70" name="PlaceHolder 5"/>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72"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73" name="PlaceHolder 3"/>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pic>
        <p:nvPicPr>
          <p:cNvPr id="74" name="" descr=""/>
          <p:cNvPicPr/>
          <p:nvPr/>
        </p:nvPicPr>
        <p:blipFill>
          <a:blip r:embed="rId2"/>
          <a:stretch/>
        </p:blipFill>
        <p:spPr>
          <a:xfrm>
            <a:off x="2079000" y="1604520"/>
            <a:ext cx="4985280" cy="3977280"/>
          </a:xfrm>
          <a:prstGeom prst="rect">
            <a:avLst/>
          </a:prstGeom>
          <a:ln>
            <a:noFill/>
          </a:ln>
        </p:spPr>
      </p:pic>
      <p:pic>
        <p:nvPicPr>
          <p:cNvPr id="75" name="" descr=""/>
          <p:cNvPicPr/>
          <p:nvPr/>
        </p:nvPicPr>
        <p:blipFill>
          <a:blip r:embed="rId3"/>
          <a:stretch/>
        </p:blipFill>
        <p:spPr>
          <a:xfrm>
            <a:off x="2079000" y="1604520"/>
            <a:ext cx="498528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9"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0" name="PlaceHolder 3"/>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14"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5" name="PlaceHolder 3"/>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6" name="PlaceHolder 4"/>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18"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9"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0"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22"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4" name="PlaceHolder 4"/>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CustomShape 1"/>
          <p:cNvSpPr/>
          <p:nvPr/>
        </p:nvSpPr>
        <p:spPr>
          <a:xfrm>
            <a:off x="8458200" y="0"/>
            <a:ext cx="684360" cy="68565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a:off x="8458200" y="5486400"/>
            <a:ext cx="684360" cy="684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2" name="PlaceHolder 3"/>
          <p:cNvSpPr>
            <a:spLocks noGrp="1"/>
          </p:cNvSpPr>
          <p:nvPr>
            <p:ph type="title"/>
          </p:nvPr>
        </p:nvSpPr>
        <p:spPr>
          <a:xfrm>
            <a:off x="457200" y="273600"/>
            <a:ext cx="8229240" cy="1144800"/>
          </a:xfrm>
          <a:prstGeom prst="rect">
            <a:avLst/>
          </a:prstGeom>
        </p:spPr>
        <p:txBody>
          <a:bodyPr lIns="0" rIns="0" tIns="0" bIns="0" anchor="ctr"/>
          <a:p>
            <a:pPr algn="ctr"/>
            <a:r>
              <a:rPr b="0" lang="de-AT" sz="4400" spc="-1" strike="noStrike">
                <a:solidFill>
                  <a:srgbClr val="000000"/>
                </a:solidFill>
                <a:uFill>
                  <a:solidFill>
                    <a:srgbClr val="ffffff"/>
                  </a:solidFill>
                </a:uFill>
                <a:latin typeface="Arial"/>
              </a:rPr>
              <a:t>Format des Titeltextes durch Klicken bearbeiten</a:t>
            </a:r>
            <a:endParaRPr b="0" lang="de-AT" sz="4400" spc="-1" strike="noStrike">
              <a:solidFill>
                <a:srgbClr val="000000"/>
              </a:solidFill>
              <a:uFill>
                <a:solidFill>
                  <a:srgbClr val="ffffff"/>
                </a:solidFill>
              </a:uFill>
              <a:latin typeface="Arial"/>
            </a:endParaRPr>
          </a:p>
        </p:txBody>
      </p:sp>
      <p:sp>
        <p:nvSpPr>
          <p:cNvPr id="3" name="PlaceHolder 4"/>
          <p:cNvSpPr>
            <a:spLocks noGrp="1"/>
          </p:cNvSpPr>
          <p:nvPr>
            <p:ph type="body"/>
          </p:nvPr>
        </p:nvSpPr>
        <p:spPr>
          <a:xfrm>
            <a:off x="457200" y="1604520"/>
            <a:ext cx="8229240" cy="3977280"/>
          </a:xfrm>
          <a:prstGeom prst="rect">
            <a:avLst/>
          </a:prstGeom>
        </p:spPr>
        <p:txBody>
          <a:bodyPr lIns="0" rIns="0" tIns="0" bIns="0"/>
          <a:p>
            <a:pPr marL="432000" indent="-324000">
              <a:spcBef>
                <a:spcPts val="1417"/>
              </a:spcBef>
              <a:buClr>
                <a:srgbClr val="000000"/>
              </a:buClr>
              <a:buSzPct val="45000"/>
              <a:buFont typeface="Wingdings" charset="2"/>
              <a:buChar char=""/>
            </a:pPr>
            <a:r>
              <a:rPr b="0" lang="de-AT" sz="3200" spc="-1" strike="noStrike">
                <a:solidFill>
                  <a:srgbClr val="000000"/>
                </a:solidFill>
                <a:uFill>
                  <a:solidFill>
                    <a:srgbClr val="ffffff"/>
                  </a:solidFill>
                </a:uFill>
                <a:latin typeface="Arial"/>
              </a:rPr>
              <a:t>Format des Gliederungstextes durch Klicken bearbeiten</a:t>
            </a:r>
            <a:endParaRPr b="0" lang="de-AT"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de-AT" sz="2800" spc="-1" strike="noStrike">
                <a:solidFill>
                  <a:srgbClr val="000000"/>
                </a:solidFill>
                <a:uFill>
                  <a:solidFill>
                    <a:srgbClr val="ffffff"/>
                  </a:solidFill>
                </a:uFill>
                <a:latin typeface="Arial"/>
              </a:rPr>
              <a:t>Zweite Gliederungsebene</a:t>
            </a:r>
            <a:endParaRPr b="0" lang="de-AT"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de-AT" sz="2400" spc="-1" strike="noStrike">
                <a:solidFill>
                  <a:srgbClr val="000000"/>
                </a:solidFill>
                <a:uFill>
                  <a:solidFill>
                    <a:srgbClr val="ffffff"/>
                  </a:solidFill>
                </a:uFill>
                <a:latin typeface="Arial"/>
              </a:rPr>
              <a:t>Dritte Gliederungsebene</a:t>
            </a:r>
            <a:endParaRPr b="0" lang="de-AT"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de-AT" sz="2000" spc="-1" strike="noStrike">
                <a:solidFill>
                  <a:srgbClr val="000000"/>
                </a:solidFill>
                <a:uFill>
                  <a:solidFill>
                    <a:srgbClr val="ffffff"/>
                  </a:solidFill>
                </a:uFill>
                <a:latin typeface="Arial"/>
              </a:rPr>
              <a:t>Vierte Gliederungsebene</a:t>
            </a:r>
            <a:endParaRPr b="0" lang="de-AT"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Fünfte Gliederungsebene</a:t>
            </a:r>
            <a:endParaRPr b="0" lang="de-AT"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Sechste Gliederungsebene</a:t>
            </a:r>
            <a:endParaRPr b="0" lang="de-AT"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Siebte Gliederungsebene</a:t>
            </a:r>
            <a:endParaRPr b="0" lang="de-AT"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CustomShape 1"/>
          <p:cNvSpPr/>
          <p:nvPr/>
        </p:nvSpPr>
        <p:spPr>
          <a:xfrm>
            <a:off x="8458200" y="0"/>
            <a:ext cx="684360" cy="68565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39" name="CustomShape 2"/>
          <p:cNvSpPr/>
          <p:nvPr/>
        </p:nvSpPr>
        <p:spPr>
          <a:xfrm>
            <a:off x="8458200" y="5486400"/>
            <a:ext cx="684360" cy="684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0" name="PlaceHolder 3"/>
          <p:cNvSpPr>
            <a:spLocks noGrp="1"/>
          </p:cNvSpPr>
          <p:nvPr>
            <p:ph type="title"/>
          </p:nvPr>
        </p:nvSpPr>
        <p:spPr>
          <a:xfrm>
            <a:off x="457200" y="273600"/>
            <a:ext cx="8229240" cy="1144800"/>
          </a:xfrm>
          <a:prstGeom prst="rect">
            <a:avLst/>
          </a:prstGeom>
        </p:spPr>
        <p:txBody>
          <a:bodyPr lIns="0" rIns="0" tIns="0" bIns="0" anchor="ctr"/>
          <a:p>
            <a:pPr algn="ctr"/>
            <a:r>
              <a:rPr b="0" lang="de-AT" sz="4400" spc="-1" strike="noStrike">
                <a:solidFill>
                  <a:srgbClr val="000000"/>
                </a:solidFill>
                <a:uFill>
                  <a:solidFill>
                    <a:srgbClr val="ffffff"/>
                  </a:solidFill>
                </a:uFill>
                <a:latin typeface="Arial"/>
              </a:rPr>
              <a:t>Format des Titeltextes durch Klicken bearbeiten</a:t>
            </a:r>
            <a:endParaRPr b="0" lang="de-AT" sz="4400" spc="-1" strike="noStrike">
              <a:solidFill>
                <a:srgbClr val="000000"/>
              </a:solidFill>
              <a:uFill>
                <a:solidFill>
                  <a:srgbClr val="ffffff"/>
                </a:solidFill>
              </a:uFill>
              <a:latin typeface="Arial"/>
            </a:endParaRPr>
          </a:p>
        </p:txBody>
      </p:sp>
      <p:sp>
        <p:nvSpPr>
          <p:cNvPr id="41" name="PlaceHolder 4"/>
          <p:cNvSpPr>
            <a:spLocks noGrp="1"/>
          </p:cNvSpPr>
          <p:nvPr>
            <p:ph type="body"/>
          </p:nvPr>
        </p:nvSpPr>
        <p:spPr>
          <a:xfrm>
            <a:off x="457200" y="1604520"/>
            <a:ext cx="8229240" cy="3977280"/>
          </a:xfrm>
          <a:prstGeom prst="rect">
            <a:avLst/>
          </a:prstGeom>
        </p:spPr>
        <p:txBody>
          <a:bodyPr lIns="0" rIns="0" tIns="0" bIns="0"/>
          <a:p>
            <a:pPr marL="432000" indent="-324000">
              <a:spcBef>
                <a:spcPts val="1417"/>
              </a:spcBef>
              <a:buClr>
                <a:srgbClr val="000000"/>
              </a:buClr>
              <a:buSzPct val="45000"/>
              <a:buFont typeface="Wingdings" charset="2"/>
              <a:buChar char=""/>
            </a:pPr>
            <a:r>
              <a:rPr b="0" lang="de-AT" sz="3200" spc="-1" strike="noStrike">
                <a:solidFill>
                  <a:srgbClr val="000000"/>
                </a:solidFill>
                <a:uFill>
                  <a:solidFill>
                    <a:srgbClr val="ffffff"/>
                  </a:solidFill>
                </a:uFill>
                <a:latin typeface="Arial"/>
              </a:rPr>
              <a:t>Format des Gliederungstextes durch Klicken bearbeiten</a:t>
            </a:r>
            <a:endParaRPr b="0" lang="de-AT"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de-AT" sz="2800" spc="-1" strike="noStrike">
                <a:solidFill>
                  <a:srgbClr val="000000"/>
                </a:solidFill>
                <a:uFill>
                  <a:solidFill>
                    <a:srgbClr val="ffffff"/>
                  </a:solidFill>
                </a:uFill>
                <a:latin typeface="Arial"/>
              </a:rPr>
              <a:t>Zweite Gliederungsebene</a:t>
            </a:r>
            <a:endParaRPr b="0" lang="de-AT"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de-AT" sz="2400" spc="-1" strike="noStrike">
                <a:solidFill>
                  <a:srgbClr val="000000"/>
                </a:solidFill>
                <a:uFill>
                  <a:solidFill>
                    <a:srgbClr val="ffffff"/>
                  </a:solidFill>
                </a:uFill>
                <a:latin typeface="Arial"/>
              </a:rPr>
              <a:t>Dritte Gliederungsebene</a:t>
            </a:r>
            <a:endParaRPr b="0" lang="de-AT"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de-AT" sz="2000" spc="-1" strike="noStrike">
                <a:solidFill>
                  <a:srgbClr val="000000"/>
                </a:solidFill>
                <a:uFill>
                  <a:solidFill>
                    <a:srgbClr val="ffffff"/>
                  </a:solidFill>
                </a:uFill>
                <a:latin typeface="Arial"/>
              </a:rPr>
              <a:t>Vierte Gliederungsebene</a:t>
            </a:r>
            <a:endParaRPr b="0" lang="de-AT"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Fünfte Gliederungsebene</a:t>
            </a:r>
            <a:endParaRPr b="0" lang="de-AT"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Sechste Gliederungsebene</a:t>
            </a:r>
            <a:endParaRPr b="0" lang="de-AT"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Siebte Gliederungsebene</a:t>
            </a:r>
            <a:endParaRPr b="0" lang="de-AT"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497520" y="419040"/>
            <a:ext cx="7730640" cy="4078440"/>
          </a:xfrm>
          <a:prstGeom prst="rect">
            <a:avLst/>
          </a:prstGeom>
          <a:noFill/>
          <a:ln>
            <a:noFill/>
          </a:ln>
        </p:spPr>
        <p:style>
          <a:lnRef idx="0"/>
          <a:fillRef idx="0"/>
          <a:effectRef idx="0"/>
          <a:fontRef idx="minor"/>
        </p:style>
        <p:txBody>
          <a:bodyPr lIns="90000" rIns="90000" tIns="45000" bIns="45000" anchor="b"/>
          <a:p>
            <a:r>
              <a:rPr b="1" lang="de-AT" sz="6600" spc="-77" strike="noStrike">
                <a:solidFill>
                  <a:srgbClr val="675e47"/>
                </a:solidFill>
                <a:uFill>
                  <a:solidFill>
                    <a:srgbClr val="ffffff"/>
                  </a:solidFill>
                </a:uFill>
                <a:latin typeface="Cambria"/>
                <a:ea typeface="DejaVu Sans"/>
              </a:rPr>
              <a:t>Zusammenfassung der Forschung über Radikalisierung in den U.S.A.</a:t>
            </a:r>
            <a:endParaRPr b="0" lang="de-AT" sz="1800" spc="-1" strike="noStrike">
              <a:solidFill>
                <a:srgbClr val="000000"/>
              </a:solidFill>
              <a:uFill>
                <a:solidFill>
                  <a:srgbClr val="ffffff"/>
                </a:solidFill>
              </a:uFill>
              <a:latin typeface="Arial"/>
            </a:endParaRPr>
          </a:p>
        </p:txBody>
      </p:sp>
      <p:sp>
        <p:nvSpPr>
          <p:cNvPr id="82" name="CustomShape 2"/>
          <p:cNvSpPr/>
          <p:nvPr/>
        </p:nvSpPr>
        <p:spPr>
          <a:xfrm>
            <a:off x="685800" y="4572000"/>
            <a:ext cx="6460200" cy="1065240"/>
          </a:xfrm>
          <a:prstGeom prst="rect">
            <a:avLst/>
          </a:prstGeom>
          <a:noFill/>
          <a:ln>
            <a:noFill/>
          </a:ln>
        </p:spPr>
        <p:style>
          <a:lnRef idx="0"/>
          <a:fillRef idx="0"/>
          <a:effectRef idx="0"/>
          <a:fontRef idx="minor"/>
        </p:style>
        <p:txBody>
          <a:bodyPr lIns="90000" rIns="90000" tIns="45000" bIns="45000"/>
          <a:p>
            <a:pPr>
              <a:lnSpc>
                <a:spcPct val="100000"/>
              </a:lnSpc>
              <a:spcBef>
                <a:spcPts val="400"/>
              </a:spcBef>
            </a:pPr>
            <a:r>
              <a:rPr b="1" lang="de-AT" sz="2000" spc="-1" strike="noStrike">
                <a:solidFill>
                  <a:srgbClr val="342f24"/>
                </a:solidFill>
                <a:uFill>
                  <a:solidFill>
                    <a:srgbClr val="ffffff"/>
                  </a:solidFill>
                </a:uFill>
                <a:latin typeface="Calibri"/>
                <a:ea typeface="DejaVu Sans"/>
              </a:rPr>
              <a:t>Janja Lalich, Ph.D.</a:t>
            </a:r>
            <a:endParaRPr b="0" lang="de-AT" sz="1800" spc="-1" strike="noStrike">
              <a:solidFill>
                <a:srgbClr val="000000"/>
              </a:solidFill>
              <a:uFill>
                <a:solidFill>
                  <a:srgbClr val="ffffff"/>
                </a:solidFill>
              </a:uFill>
              <a:latin typeface="Arial"/>
            </a:endParaRPr>
          </a:p>
          <a:p>
            <a:pPr>
              <a:lnSpc>
                <a:spcPct val="100000"/>
              </a:lnSpc>
              <a:spcBef>
                <a:spcPts val="400"/>
              </a:spcBef>
            </a:pPr>
            <a:r>
              <a:rPr b="1" lang="de-AT" sz="2000" spc="-1" strike="noStrike">
                <a:solidFill>
                  <a:srgbClr val="342f24"/>
                </a:solidFill>
                <a:uFill>
                  <a:solidFill>
                    <a:srgbClr val="ffffff"/>
                  </a:solidFill>
                </a:uFill>
                <a:latin typeface="Calibri"/>
                <a:ea typeface="DejaVu Sans"/>
              </a:rPr>
              <a:t>Em. Professorin der Soziologie</a:t>
            </a:r>
            <a:endParaRPr b="0" lang="de-AT" sz="1800" spc="-1" strike="noStrike">
              <a:solidFill>
                <a:srgbClr val="000000"/>
              </a:solidFill>
              <a:uFill>
                <a:solidFill>
                  <a:srgbClr val="ffffff"/>
                </a:solidFill>
              </a:uFill>
              <a:latin typeface="Arial"/>
            </a:endParaRPr>
          </a:p>
          <a:p>
            <a:pPr>
              <a:lnSpc>
                <a:spcPct val="100000"/>
              </a:lnSpc>
              <a:spcBef>
                <a:spcPts val="400"/>
              </a:spcBef>
            </a:pPr>
            <a:r>
              <a:rPr b="1" lang="de-AT" sz="2000" spc="-1" strike="noStrike">
                <a:solidFill>
                  <a:srgbClr val="342f24"/>
                </a:solidFill>
                <a:uFill>
                  <a:solidFill>
                    <a:srgbClr val="ffffff"/>
                  </a:solidFill>
                </a:uFill>
                <a:latin typeface="Calibri"/>
                <a:ea typeface="DejaVu Sans"/>
              </a:rPr>
              <a:t>California State University, Chico</a:t>
            </a:r>
            <a:endParaRPr b="0" lang="de-AT" sz="1800" spc="-1" strike="noStrike">
              <a:solidFill>
                <a:srgbClr val="000000"/>
              </a:solidFill>
              <a:uFill>
                <a:solidFill>
                  <a:srgbClr val="ffffff"/>
                </a:solidFill>
              </a:uFill>
              <a:latin typeface="Arial"/>
            </a:endParaRPr>
          </a:p>
          <a:p>
            <a:pPr>
              <a:lnSpc>
                <a:spcPct val="100000"/>
              </a:lnSpc>
              <a:spcBef>
                <a:spcPts val="400"/>
              </a:spcBef>
            </a:pPr>
            <a:endParaRPr b="0" lang="de-AT" sz="1800" spc="-1" strike="noStrike">
              <a:solidFill>
                <a:srgbClr val="000000"/>
              </a:solidFill>
              <a:uFill>
                <a:solidFill>
                  <a:srgbClr val="ffffff"/>
                </a:solidFill>
              </a:uFill>
              <a:latin typeface="Arial"/>
            </a:endParaRPr>
          </a:p>
          <a:p>
            <a:pPr>
              <a:lnSpc>
                <a:spcPct val="100000"/>
              </a:lnSpc>
              <a:spcBef>
                <a:spcPts val="400"/>
              </a:spcBef>
            </a:pPr>
            <a:endParaRPr b="0" lang="de-AT"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117720" y="38880"/>
            <a:ext cx="8325720" cy="104652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3600" spc="-89" strike="noStrike">
                <a:solidFill>
                  <a:srgbClr val="675e47"/>
                </a:solidFill>
                <a:uFill>
                  <a:solidFill>
                    <a:srgbClr val="ffffff"/>
                  </a:solidFill>
                </a:uFill>
                <a:latin typeface="Cambria"/>
                <a:ea typeface="DejaVu Sans"/>
              </a:rPr>
              <a:t>Policy Notes für Trump Administration: Zusammenfassung </a:t>
            </a:r>
            <a:r>
              <a:rPr b="1" lang="de-AT" sz="2000" spc="-89" strike="noStrike">
                <a:solidFill>
                  <a:srgbClr val="675e47"/>
                </a:solidFill>
                <a:uFill>
                  <a:solidFill>
                    <a:srgbClr val="ffffff"/>
                  </a:solidFill>
                </a:uFill>
                <a:latin typeface="Cambria"/>
                <a:ea typeface="DejaVu Sans"/>
              </a:rPr>
              <a:t>(Wash. Inst. Für Nahostpolitik)</a:t>
            </a:r>
            <a:endParaRPr b="0" lang="de-AT" sz="1800" spc="-1" strike="noStrike">
              <a:solidFill>
                <a:srgbClr val="000000"/>
              </a:solidFill>
              <a:uFill>
                <a:solidFill>
                  <a:srgbClr val="ffffff"/>
                </a:solidFill>
              </a:uFill>
              <a:latin typeface="Arial"/>
            </a:endParaRPr>
          </a:p>
        </p:txBody>
      </p:sp>
      <p:sp>
        <p:nvSpPr>
          <p:cNvPr id="99" name="CustomShape 2"/>
          <p:cNvSpPr/>
          <p:nvPr/>
        </p:nvSpPr>
        <p:spPr>
          <a:xfrm>
            <a:off x="117720" y="1217880"/>
            <a:ext cx="8076960" cy="563868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1800" spc="-1" strike="noStrike">
                <a:solidFill>
                  <a:srgbClr val="2f2b20"/>
                </a:solidFill>
                <a:uFill>
                  <a:solidFill>
                    <a:srgbClr val="ffffff"/>
                  </a:solidFill>
                </a:uFill>
                <a:latin typeface="Calibri"/>
                <a:ea typeface="DejaVu Sans"/>
              </a:rPr>
              <a:t>• </a:t>
            </a:r>
            <a:r>
              <a:rPr b="0" lang="de-AT" sz="1800" spc="-1" strike="noStrike">
                <a:solidFill>
                  <a:srgbClr val="2f2b20"/>
                </a:solidFill>
                <a:uFill>
                  <a:solidFill>
                    <a:srgbClr val="ffffff"/>
                  </a:solidFill>
                </a:uFill>
                <a:latin typeface="Calibri"/>
                <a:ea typeface="DejaVu Sans"/>
              </a:rPr>
              <a:t>Aktuelle Situation: CVE („countering violent extremism“) hatte keine Priorität bis nach 2013, der Marathon Bombardierung in Boston druch die Brüder Tsaranaev. Kein umfassender Ansatz Mangel an Finanzierung. Mangel an Lead-Organisation Einzigartiger Fokus auf eine Form von Extremismus.</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1800" spc="-1" strike="noStrike">
                <a:solidFill>
                  <a:srgbClr val="2f2b20"/>
                </a:solidFill>
                <a:uFill>
                  <a:solidFill>
                    <a:srgbClr val="ffffff"/>
                  </a:solidFill>
                </a:uFill>
                <a:latin typeface="Calibri"/>
                <a:ea typeface="DejaVu Sans"/>
              </a:rPr>
              <a:t>• </a:t>
            </a:r>
            <a:r>
              <a:rPr b="0" lang="de-AT" sz="1800" spc="-1" strike="noStrike">
                <a:solidFill>
                  <a:srgbClr val="2f2b20"/>
                </a:solidFill>
                <a:uFill>
                  <a:solidFill>
                    <a:srgbClr val="ffffff"/>
                  </a:solidFill>
                </a:uFill>
                <a:latin typeface="Calibri"/>
                <a:ea typeface="DejaVu Sans"/>
              </a:rPr>
              <a:t>Umfassender Plan sollte vorbeugende Maßnahmen zur Hemmung der Radikalisierung sowie Maßnahmen zur Bekämpfung des radikalisierungsbedingten Prozesses enthalten. Wichtig, zwischen den beiden zu unterscheiden.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1800" spc="-1" strike="noStrike">
                <a:solidFill>
                  <a:srgbClr val="2f2b20"/>
                </a:solidFill>
                <a:uFill>
                  <a:solidFill>
                    <a:srgbClr val="ffffff"/>
                  </a:solidFill>
                </a:uFill>
                <a:latin typeface="Calibri"/>
                <a:ea typeface="DejaVu Sans"/>
              </a:rPr>
              <a:t>• </a:t>
            </a:r>
            <a:r>
              <a:rPr b="0" lang="de-AT" sz="1800" spc="-1" strike="noStrike">
                <a:solidFill>
                  <a:srgbClr val="2f2b20"/>
                </a:solidFill>
                <a:uFill>
                  <a:solidFill>
                    <a:srgbClr val="ffffff"/>
                  </a:solidFill>
                </a:uFill>
                <a:latin typeface="Calibri"/>
                <a:ea typeface="DejaVu Sans"/>
              </a:rPr>
              <a:t>Ändern Sie nicht „gegen den gewalttätigen Extremismus" (CVE) auf „gegen den islamischen Extremismus“ oder auf „gegen den radikalen islamischen Extremismus“</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1800" spc="-1" strike="noStrike">
                <a:solidFill>
                  <a:srgbClr val="2f2b20"/>
                </a:solidFill>
                <a:uFill>
                  <a:solidFill>
                    <a:srgbClr val="ffffff"/>
                  </a:solidFill>
                </a:uFill>
                <a:latin typeface="Calibri"/>
                <a:ea typeface="DejaVu Sans"/>
              </a:rPr>
              <a:t>• </a:t>
            </a:r>
            <a:r>
              <a:rPr b="0" lang="de-AT" sz="1800" spc="-1" strike="noStrike">
                <a:solidFill>
                  <a:srgbClr val="2f2b20"/>
                </a:solidFill>
                <a:uFill>
                  <a:solidFill>
                    <a:srgbClr val="ffffff"/>
                  </a:solidFill>
                </a:uFill>
                <a:latin typeface="Calibri"/>
                <a:ea typeface="DejaVu Sans"/>
              </a:rPr>
              <a:t>Bevorzuge P / CVE (Vermeidung / Gegenmaßnahmen).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1800" spc="-1" strike="noStrike">
                <a:solidFill>
                  <a:srgbClr val="2f2b20"/>
                </a:solidFill>
                <a:uFill>
                  <a:solidFill>
                    <a:srgbClr val="ffffff"/>
                  </a:solidFill>
                </a:uFill>
                <a:latin typeface="Calibri"/>
                <a:ea typeface="DejaVu Sans"/>
              </a:rPr>
              <a:t>• </a:t>
            </a:r>
            <a:r>
              <a:rPr b="0" lang="de-AT" sz="1800" spc="-1" strike="noStrike">
                <a:solidFill>
                  <a:srgbClr val="2f2b20"/>
                </a:solidFill>
                <a:uFill>
                  <a:solidFill>
                    <a:srgbClr val="ffffff"/>
                  </a:solidFill>
                </a:uFill>
                <a:latin typeface="Calibri"/>
                <a:ea typeface="DejaVu Sans"/>
              </a:rPr>
              <a:t>Aufbau der Resilienz gegen gewalttätigen Extremismus und vertrauenswürdige Kanäle zwischen Gemeinschaftsprogrammen und lokaler, staatlicher und bundesstaatlicher Strafverfolgung. Fokus auf Vertrauensbildung.</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1800" spc="-1" strike="noStrike">
                <a:solidFill>
                  <a:srgbClr val="2f2b20"/>
                </a:solidFill>
                <a:uFill>
                  <a:solidFill>
                    <a:srgbClr val="ffffff"/>
                  </a:solidFill>
                </a:uFill>
                <a:latin typeface="Calibri"/>
                <a:ea typeface="DejaVu Sans"/>
              </a:rPr>
              <a:t>• </a:t>
            </a:r>
            <a:r>
              <a:rPr b="0" lang="de-AT" sz="1800" spc="-1" strike="noStrike">
                <a:solidFill>
                  <a:srgbClr val="2f2b20"/>
                </a:solidFill>
                <a:uFill>
                  <a:solidFill>
                    <a:srgbClr val="ffffff"/>
                  </a:solidFill>
                </a:uFill>
                <a:latin typeface="Calibri"/>
                <a:ea typeface="DejaVu Sans"/>
              </a:rPr>
              <a:t>Lokale Dienstleister sind in der besten Position, um die Radikalisierung in der frühen Phase zu erkennen. Verbinden Sie sich mit Lehrern, Eltern, Klerus, klinischen Sozialarbeiter, Beratern, etc. Haben Sie irgendwo etwas anderes als Strafverfolgung, an das sie sich wenden können.</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340560" y="0"/>
            <a:ext cx="7735320" cy="77112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000" spc="-89" strike="noStrike">
                <a:solidFill>
                  <a:srgbClr val="675e47"/>
                </a:solidFill>
                <a:uFill>
                  <a:solidFill>
                    <a:srgbClr val="ffffff"/>
                  </a:solidFill>
                </a:uFill>
                <a:latin typeface="Cambria"/>
                <a:ea typeface="DejaVu Sans"/>
              </a:rPr>
              <a:t>Policy Notes, Fortsetzung</a:t>
            </a:r>
            <a:endParaRPr b="0" lang="de-AT" sz="1800" spc="-1" strike="noStrike">
              <a:solidFill>
                <a:srgbClr val="000000"/>
              </a:solidFill>
              <a:uFill>
                <a:solidFill>
                  <a:srgbClr val="ffffff"/>
                </a:solidFill>
              </a:uFill>
              <a:latin typeface="Arial"/>
            </a:endParaRPr>
          </a:p>
        </p:txBody>
      </p:sp>
      <p:sp>
        <p:nvSpPr>
          <p:cNvPr id="101" name="CustomShape 2"/>
          <p:cNvSpPr/>
          <p:nvPr/>
        </p:nvSpPr>
        <p:spPr>
          <a:xfrm>
            <a:off x="180000" y="842040"/>
            <a:ext cx="8156880" cy="6084000"/>
          </a:xfrm>
          <a:prstGeom prst="rect">
            <a:avLst/>
          </a:prstGeom>
          <a:noFill/>
          <a:ln>
            <a:noFill/>
          </a:ln>
        </p:spPr>
        <p:style>
          <a:lnRef idx="0"/>
          <a:fillRef idx="0"/>
          <a:effectRef idx="0"/>
          <a:fontRef idx="minor"/>
        </p:style>
        <p:txBody>
          <a:bodyPr lIns="90000" rIns="90000" tIns="45000" bIns="45000"/>
          <a:p>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Identifizieren Sie die extremistischen Ideologien - vom Dschihadismus zum weißen Supremacismus zu den linksgerichteten - ethnozentrischen Bewegungen als Schlüsselantrieb für Radikalisierung und Mobilisierung zu Gewalt.</a:t>
            </a:r>
            <a:endParaRPr b="0"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Die Mehrheit der Angriffe in den USA ist von Nicht-Islamisten begangen worden.</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Aufwärtstrend der rechtsextremen und anti-regierungs "Patriot"-Gruppen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seit 9/11 und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Obama-Präsidentschaft. </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Hassverbrechen gegen Muslime, Juden, Schwule, Schwarze und Latinos auf dem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Vormarsch.</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Weiße nationalistische Twitter-Konten von 3.524 auf 25,406 in den letzten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Jahren.</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Islamophobie muss herausgefordert werden. Erziehung der Öffentlichkeit</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a:t>
            </a:r>
            <a:r>
              <a:rPr b="0" lang="de-AT" sz="1600" spc="-1" strike="noStrike">
                <a:solidFill>
                  <a:srgbClr val="2f2b20"/>
                </a:solidFill>
                <a:uFill>
                  <a:solidFill>
                    <a:srgbClr val="ffffff"/>
                  </a:solidFill>
                </a:uFill>
                <a:latin typeface="Calibri"/>
                <a:ea typeface="DejaVu Sans"/>
              </a:rPr>
              <a:t>Anerkennung, dass sowohl "Pushfaktoren" (lokale Beschwerden, psychische Gesundheit, persönliche Probleme) und "Pullfaktoren" (Verwandtschaft, radikale Ideologie, Erzählungen) eine Rolle bei der Radikalisierung spielen. Variiert von Fall zu Fall.</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 </a:t>
            </a:r>
            <a:r>
              <a:rPr b="0" lang="de-AT" sz="1600" spc="-1" strike="noStrike">
                <a:solidFill>
                  <a:srgbClr val="2f2b20"/>
                </a:solidFill>
                <a:uFill>
                  <a:solidFill>
                    <a:srgbClr val="ffffff"/>
                  </a:solidFill>
                </a:uFill>
                <a:latin typeface="Calibri"/>
                <a:ea typeface="DejaVu Sans"/>
              </a:rPr>
              <a:t>Bestätigen Sie, dass Radikalisierung ein hoch individualisierter Prozess ist. Verwenden Sie einen maßgeschneiderten Ansatz und seien sie flexibel.</a:t>
            </a:r>
            <a:endParaRPr b="1" i="1" lang="de-AT" sz="1600" spc="-1" strike="noStrike">
              <a:solidFill>
                <a:srgbClr val="000000"/>
              </a:solidFill>
              <a:uFill>
                <a:solidFill>
                  <a:srgbClr val="ffffff"/>
                </a:solidFill>
              </a:uFill>
              <a:latin typeface="Arial"/>
            </a:endParaRPr>
          </a:p>
          <a:p>
            <a:pPr>
              <a:lnSpc>
                <a:spcPct val="100000"/>
              </a:lnSpc>
              <a:spcBef>
                <a:spcPts val="439"/>
              </a:spcBef>
            </a:pPr>
            <a:r>
              <a:rPr b="0" lang="de-AT" sz="1600" spc="-1" strike="noStrike">
                <a:solidFill>
                  <a:srgbClr val="2f2b20"/>
                </a:solidFill>
                <a:uFill>
                  <a:solidFill>
                    <a:srgbClr val="ffffff"/>
                  </a:solidFill>
                </a:uFill>
                <a:latin typeface="Calibri"/>
                <a:ea typeface="DejaVu Sans"/>
              </a:rPr>
              <a:t> • </a:t>
            </a:r>
            <a:r>
              <a:rPr b="0" lang="de-AT" sz="1600" spc="-1" strike="noStrike">
                <a:solidFill>
                  <a:srgbClr val="2f2b20"/>
                </a:solidFill>
                <a:uFill>
                  <a:solidFill>
                    <a:srgbClr val="ffffff"/>
                  </a:solidFill>
                </a:uFill>
                <a:latin typeface="Calibri"/>
                <a:ea typeface="DejaVu Sans"/>
              </a:rPr>
              <a:t>Lokale gezielte Interventionsprogramme sind der Schlüssel. Fokus auf Untermenge von Personen, die noch überzeugt werden können. Interventionen sind eine Alternative zu Strafverfolgungen. Beziehe Abtrünnige als unschätzbare Quellen der Einsicht in das Leben ein</a:t>
            </a:r>
            <a:r>
              <a:rPr b="1" i="1" lang="de-AT" sz="1600" spc="-1" strike="noStrike">
                <a:solidFill>
                  <a:srgbClr val="2f2b20"/>
                </a:solidFill>
                <a:uFill>
                  <a:solidFill>
                    <a:srgbClr val="ffffff"/>
                  </a:solidFill>
                </a:uFill>
                <a:latin typeface="Calibri"/>
                <a:ea typeface="DejaVu Sans"/>
              </a:rPr>
              <a:t>.</a:t>
            </a:r>
            <a:endParaRPr b="1" i="1" lang="de-AT" sz="1600" spc="-1" strike="noStrike">
              <a:solidFill>
                <a:srgbClr val="000000"/>
              </a:solidFill>
              <a:uFill>
                <a:solidFill>
                  <a:srgbClr val="ffffff"/>
                </a:solidFill>
              </a:uFill>
              <a:latin typeface="Arial"/>
            </a:endParaRPr>
          </a:p>
          <a:p>
            <a:pPr>
              <a:lnSpc>
                <a:spcPct val="100000"/>
              </a:lnSpc>
              <a:spcBef>
                <a:spcPts val="439"/>
              </a:spcBef>
            </a:pPr>
            <a:endParaRPr b="1" i="1" lang="de-AT" sz="16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482760" y="54000"/>
            <a:ext cx="7394760" cy="8067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800" spc="-89" strike="noStrike">
                <a:solidFill>
                  <a:srgbClr val="675e47"/>
                </a:solidFill>
                <a:uFill>
                  <a:solidFill>
                    <a:srgbClr val="ffffff"/>
                  </a:solidFill>
                </a:uFill>
                <a:latin typeface="Cambria"/>
                <a:ea typeface="DejaVu Sans"/>
              </a:rPr>
              <a:t>Policy Notes, Fortsetzung</a:t>
            </a:r>
            <a:endParaRPr b="0" lang="de-AT" sz="1800" spc="-1" strike="noStrike">
              <a:solidFill>
                <a:srgbClr val="000000"/>
              </a:solidFill>
              <a:uFill>
                <a:solidFill>
                  <a:srgbClr val="ffffff"/>
                </a:solidFill>
              </a:uFill>
              <a:latin typeface="Arial"/>
            </a:endParaRPr>
          </a:p>
        </p:txBody>
      </p:sp>
      <p:sp>
        <p:nvSpPr>
          <p:cNvPr id="103" name="CustomShape 2"/>
          <p:cNvSpPr/>
          <p:nvPr/>
        </p:nvSpPr>
        <p:spPr>
          <a:xfrm>
            <a:off x="248760" y="995040"/>
            <a:ext cx="7827120" cy="540432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Unterstützung von Gemeinschaften bei der Übernahme religiöser Debatten und der Bekämpfung von gewalttätigen extremistischen Erzählungen.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Förderung der Unterstützung von Sozialen Medien und Technologie-Unternehmen, um Propaganda zu bekämpfen, und Konzentration darauf, andere private Unternehmen zu bewegen, dasselbe zu tun (Öl, Gas, Gastgewerbe, Banken).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Entwicklung und Umsetzung von Rehabilitations- und Wiedereingliederungsprogrammen für Personen, die radikalisiert wurden ("Ausstieg").</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Das Ziel muss sein, früher in den Radikalisierungsprozess einzugreifen</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457200" y="131040"/>
            <a:ext cx="7618680" cy="74484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89" strike="noStrike">
                <a:solidFill>
                  <a:srgbClr val="675e47"/>
                </a:solidFill>
                <a:uFill>
                  <a:solidFill>
                    <a:srgbClr val="ffffff"/>
                  </a:solidFill>
                </a:uFill>
                <a:latin typeface="Cambria"/>
                <a:ea typeface="DejaVu Sans"/>
              </a:rPr>
              <a:t>Schlussfolgerung</a:t>
            </a:r>
            <a:endParaRPr b="0" lang="de-AT" sz="1800" spc="-1" strike="noStrike">
              <a:solidFill>
                <a:srgbClr val="000000"/>
              </a:solidFill>
              <a:uFill>
                <a:solidFill>
                  <a:srgbClr val="ffffff"/>
                </a:solidFill>
              </a:uFill>
              <a:latin typeface="Arial"/>
            </a:endParaRPr>
          </a:p>
        </p:txBody>
      </p:sp>
      <p:sp>
        <p:nvSpPr>
          <p:cNvPr id="105" name="CustomShape 2"/>
          <p:cNvSpPr/>
          <p:nvPr/>
        </p:nvSpPr>
        <p:spPr>
          <a:xfrm>
            <a:off x="0" y="969120"/>
            <a:ext cx="8339040" cy="543024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Während es in den USA sehr viel Forschung über den Terrorismus gibt, greift nur ein kleiner Teil davon tatsächlich den Prozess der Radikalisierung an. Die Forscher sind sich einig, dass es komplex, vielfältig, nichtlinear und individualisiert ist. Aber die meisten gehen nicht tiefer.</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Nur ein Buch, das ich besprochen habe, erwähnte Kulte (Heaven's Gate und Branch Davidians) als Beispiele für einen apokalyptischen Kult, der mit ISIS vergleichbar ist. Diese führten zu mehreren Urteilen.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200" spc="-1" strike="noStrike">
                <a:solidFill>
                  <a:srgbClr val="2f2b20"/>
                </a:solidFill>
                <a:uFill>
                  <a:solidFill>
                    <a:srgbClr val="ffffff"/>
                  </a:solidFill>
                </a:uFill>
                <a:latin typeface="Calibri"/>
                <a:ea typeface="DejaVu Sans"/>
              </a:rPr>
              <a:t>• </a:t>
            </a:r>
            <a:r>
              <a:rPr b="0" lang="de-AT" sz="2200" spc="-1" strike="noStrike">
                <a:solidFill>
                  <a:srgbClr val="2f2b20"/>
                </a:solidFill>
                <a:uFill>
                  <a:solidFill>
                    <a:srgbClr val="ffffff"/>
                  </a:solidFill>
                </a:uFill>
                <a:latin typeface="Calibri"/>
                <a:ea typeface="DejaVu Sans"/>
              </a:rPr>
              <a:t>Die Harvard-Universitätsprofessorin Jessica Stern ist die seltene Gelehrte, die 2003 in ihrem Buch, Terror im Namen Gottes, die Verbindung zu Kulten und kultischen Methoden der Indoktrination hergestellt hat. Sie erforscht 3 Kultgruppen, The Covenant, Sword and The Arm of the Lord, the Army of God und die messianischen Juden, zusammen mit einer Vielzahl bekannter internationaler Terrorgruppen.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200" spc="-1" strike="noStrike">
                <a:solidFill>
                  <a:srgbClr val="2f2b20"/>
                </a:solidFill>
                <a:uFill>
                  <a:solidFill>
                    <a:srgbClr val="ffffff"/>
                  </a:solidFill>
                </a:uFill>
                <a:latin typeface="Calibri"/>
                <a:ea typeface="DejaVu Sans"/>
              </a:rPr>
              <a:t>  • </a:t>
            </a:r>
            <a:r>
              <a:rPr b="0" lang="de-AT" sz="2200" spc="-1" strike="noStrike">
                <a:solidFill>
                  <a:srgbClr val="2f2b20"/>
                </a:solidFill>
                <a:uFill>
                  <a:solidFill>
                    <a:srgbClr val="ffffff"/>
                  </a:solidFill>
                </a:uFill>
                <a:latin typeface="Calibri"/>
                <a:ea typeface="DejaVu Sans"/>
              </a:rPr>
              <a:t>WIR HABEN NOCH VIEL ARBEIT!</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457200" y="12600"/>
            <a:ext cx="7618680" cy="58824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89" strike="noStrike">
                <a:solidFill>
                  <a:srgbClr val="675e47"/>
                </a:solidFill>
                <a:uFill>
                  <a:solidFill>
                    <a:srgbClr val="ffffff"/>
                  </a:solidFill>
                </a:uFill>
                <a:latin typeface="Cambria"/>
                <a:ea typeface="DejaVu Sans"/>
              </a:rPr>
              <a:t>Literatur</a:t>
            </a:r>
            <a:endParaRPr b="0" lang="de-AT" sz="1800" spc="-1" strike="noStrike">
              <a:solidFill>
                <a:srgbClr val="000000"/>
              </a:solidFill>
              <a:uFill>
                <a:solidFill>
                  <a:srgbClr val="ffffff"/>
                </a:solidFill>
              </a:uFill>
              <a:latin typeface="Arial"/>
            </a:endParaRPr>
          </a:p>
        </p:txBody>
      </p:sp>
      <p:sp>
        <p:nvSpPr>
          <p:cNvPr id="107" name="CustomShape 2"/>
          <p:cNvSpPr/>
          <p:nvPr/>
        </p:nvSpPr>
        <p:spPr>
          <a:xfrm>
            <a:off x="0" y="801360"/>
            <a:ext cx="8430480" cy="6055200"/>
          </a:xfrm>
          <a:prstGeom prst="rect">
            <a:avLst/>
          </a:prstGeom>
          <a:noFill/>
          <a:ln>
            <a:noFill/>
          </a:ln>
        </p:spPr>
        <p:style>
          <a:lnRef idx="0"/>
          <a:fillRef idx="0"/>
          <a:effectRef idx="0"/>
          <a:fontRef idx="minor"/>
        </p:style>
        <p:txBody>
          <a:bodyPr lIns="90000" rIns="90000" tIns="45000" bIns="45000"/>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Alexander, Audrey. (2016, November). </a:t>
            </a:r>
            <a:r>
              <a:rPr b="0" i="1" lang="de-AT" sz="1500" spc="-1" strike="noStrike">
                <a:solidFill>
                  <a:srgbClr val="2f2b20"/>
                </a:solidFill>
                <a:uFill>
                  <a:solidFill>
                    <a:srgbClr val="ffffff"/>
                  </a:solidFill>
                </a:uFill>
                <a:latin typeface="Calibri"/>
                <a:ea typeface="DejaVu Sans"/>
              </a:rPr>
              <a:t>Cruel Intention: Female Jihadists in America. </a:t>
            </a:r>
            <a:r>
              <a:rPr b="0" i="1" lang="de-AT" sz="1500" spc="-1" strike="noStrike">
                <a:solidFill>
                  <a:srgbClr val="2f2b20"/>
                </a:solidFill>
                <a:uFill>
                  <a:solidFill>
                    <a:srgbClr val="ffffff"/>
                  </a:solidFill>
                </a:uFill>
                <a:latin typeface="Calibri"/>
                <a:ea typeface="DejaVu Sans"/>
              </a:rPr>
              <a:t>Washington, DC: Program on Extremism, George Washington University.</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Berger, Peter. (2016). </a:t>
            </a:r>
            <a:r>
              <a:rPr b="0" i="1" lang="de-AT" sz="1500" spc="-1" strike="noStrike">
                <a:solidFill>
                  <a:srgbClr val="2f2b20"/>
                </a:solidFill>
                <a:uFill>
                  <a:solidFill>
                    <a:srgbClr val="ffffff"/>
                  </a:solidFill>
                </a:uFill>
                <a:latin typeface="Calibri"/>
                <a:ea typeface="DejaVu Sans"/>
              </a:rPr>
              <a:t>United States of Jihad: Investigating America’s Homegrown Terrorists. </a:t>
            </a:r>
            <a:r>
              <a:rPr b="0" i="1" lang="de-AT" sz="1500" spc="-1" strike="noStrike">
                <a:solidFill>
                  <a:srgbClr val="2f2b20"/>
                </a:solidFill>
                <a:uFill>
                  <a:solidFill>
                    <a:srgbClr val="ffffff"/>
                  </a:solidFill>
                </a:uFill>
                <a:latin typeface="Calibri"/>
                <a:ea typeface="DejaVu Sans"/>
              </a:rPr>
              <a:t>New York: Crown.</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Bloom, Mia and John Horgan. (2015). “The Rise of Child Terrorists: The Young Faces at the Frontlines.</a:t>
            </a:r>
            <a:r>
              <a:rPr b="0" i="1" lang="de-AT" sz="1500" spc="-1" strike="noStrike">
                <a:solidFill>
                  <a:srgbClr val="2f2b20"/>
                </a:solidFill>
                <a:uFill>
                  <a:solidFill>
                    <a:srgbClr val="ffffff"/>
                  </a:solidFill>
                </a:uFill>
                <a:latin typeface="Calibri"/>
                <a:ea typeface="DejaVu Sans"/>
              </a:rPr>
              <a:t>” Foreign Affairs,</a:t>
            </a:r>
            <a:r>
              <a:rPr b="0" i="1" lang="de-AT" sz="1500" spc="-1" strike="noStrike">
                <a:solidFill>
                  <a:srgbClr val="2f2b20"/>
                </a:solidFill>
                <a:uFill>
                  <a:solidFill>
                    <a:srgbClr val="ffffff"/>
                  </a:solidFill>
                </a:uFill>
                <a:latin typeface="Calibri"/>
                <a:ea typeface="DejaVu Sans"/>
              </a:rPr>
              <a:t> Vol. 2, No. 9.</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Bryman, Daniel. (2017, March/April). “How to Hunt a Lone Wolf: Countering Terrorists Who Act on Their Own</a:t>
            </a:r>
            <a:r>
              <a:rPr b="0" i="1" lang="de-AT" sz="1500" spc="-1" strike="noStrike">
                <a:solidFill>
                  <a:srgbClr val="2f2b20"/>
                </a:solidFill>
                <a:uFill>
                  <a:solidFill>
                    <a:srgbClr val="ffffff"/>
                  </a:solidFill>
                </a:uFill>
                <a:latin typeface="Calibri"/>
                <a:ea typeface="DejaVu Sans"/>
              </a:rPr>
              <a:t>.” Foreign Affairs.</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Ellis, Heidi and Saida Abdi. (2017). “Building Community Resilience to Violent Extremism Through Genuine Partnerships.” </a:t>
            </a:r>
            <a:r>
              <a:rPr b="0" i="1" lang="de-AT" sz="1500" spc="-1" strike="noStrike">
                <a:solidFill>
                  <a:srgbClr val="2f2b20"/>
                </a:solidFill>
                <a:uFill>
                  <a:solidFill>
                    <a:srgbClr val="ffffff"/>
                  </a:solidFill>
                </a:uFill>
                <a:latin typeface="Calibri"/>
                <a:ea typeface="DejaVu Sans"/>
              </a:rPr>
              <a:t>American Psychologist 72</a:t>
            </a:r>
            <a:r>
              <a:rPr b="0" i="1" lang="de-AT" sz="1500" spc="-1" strike="noStrike">
                <a:solidFill>
                  <a:srgbClr val="2f2b20"/>
                </a:solidFill>
                <a:uFill>
                  <a:solidFill>
                    <a:srgbClr val="ffffff"/>
                  </a:solidFill>
                </a:uFill>
                <a:latin typeface="Calibri"/>
                <a:ea typeface="DejaVu Sans"/>
              </a:rPr>
              <a:t>(3): 289-300.</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Crenshaw, Martha. (2011). </a:t>
            </a:r>
            <a:r>
              <a:rPr b="0" i="1" lang="de-AT" sz="1500" spc="-1" strike="noStrike">
                <a:solidFill>
                  <a:srgbClr val="2f2b20"/>
                </a:solidFill>
                <a:uFill>
                  <a:solidFill>
                    <a:srgbClr val="ffffff"/>
                  </a:solidFill>
                </a:uFill>
                <a:latin typeface="Calibri"/>
                <a:ea typeface="DejaVu Sans"/>
              </a:rPr>
              <a:t>Explaining Terrorism: Causes, Processes and Consequences. </a:t>
            </a:r>
            <a:r>
              <a:rPr b="0" i="1" lang="de-AT" sz="1500" spc="-1" strike="noStrike">
                <a:solidFill>
                  <a:srgbClr val="2f2b20"/>
                </a:solidFill>
                <a:uFill>
                  <a:solidFill>
                    <a:srgbClr val="ffffff"/>
                  </a:solidFill>
                </a:uFill>
                <a:latin typeface="Calibri"/>
                <a:ea typeface="DejaVu Sans"/>
              </a:rPr>
              <a:t>London and New York: Routledge.</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Engel, Pamela. (2016, August 9). “ISIS is raising a new generation of terrorist fighters – and its system of indoctrination is ‘unprecedented’.” </a:t>
            </a:r>
            <a:r>
              <a:rPr b="0" i="1" lang="de-AT" sz="1500" spc="-1" strike="noStrike">
                <a:solidFill>
                  <a:srgbClr val="2f2b20"/>
                </a:solidFill>
                <a:uFill>
                  <a:solidFill>
                    <a:srgbClr val="ffffff"/>
                  </a:solidFill>
                </a:uFill>
                <a:latin typeface="Calibri"/>
                <a:ea typeface="DejaVu Sans"/>
              </a:rPr>
              <a:t>Business Insider</a:t>
            </a:r>
            <a:r>
              <a:rPr b="0" i="1" lang="de-AT" sz="1500" spc="-1" strike="noStrike">
                <a:solidFill>
                  <a:srgbClr val="2f2b20"/>
                </a:solidFill>
                <a:uFill>
                  <a:solidFill>
                    <a:srgbClr val="ffffff"/>
                  </a:solidFill>
                </a:uFill>
                <a:latin typeface="Calibri"/>
                <a:ea typeface="DejaVu Sans"/>
              </a:rPr>
              <a:t>.</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Gurski, Phil. (2016)</a:t>
            </a:r>
            <a:r>
              <a:rPr b="0" i="1" lang="de-AT" sz="1500" spc="-1" strike="noStrike">
                <a:solidFill>
                  <a:srgbClr val="2f2b20"/>
                </a:solidFill>
                <a:uFill>
                  <a:solidFill>
                    <a:srgbClr val="ffffff"/>
                  </a:solidFill>
                </a:uFill>
                <a:latin typeface="Calibri"/>
                <a:ea typeface="DejaVu Sans"/>
              </a:rPr>
              <a:t>. The Threat from Within: Recognizing Al Qaeda-Inspired Radicalization in the West.  </a:t>
            </a:r>
            <a:r>
              <a:rPr b="0" i="1" lang="de-AT" sz="1500" spc="-1" strike="noStrike">
                <a:solidFill>
                  <a:srgbClr val="2f2b20"/>
                </a:solidFill>
                <a:uFill>
                  <a:solidFill>
                    <a:srgbClr val="ffffff"/>
                  </a:solidFill>
                </a:uFill>
                <a:latin typeface="Calibri"/>
                <a:ea typeface="DejaVu Sans"/>
              </a:rPr>
              <a:t>Lanham, MD: Rowman &amp; Littlefield.</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Horgan, John. (2005). </a:t>
            </a:r>
            <a:r>
              <a:rPr b="0" i="1" lang="de-AT" sz="1500" spc="-1" strike="noStrike">
                <a:solidFill>
                  <a:srgbClr val="2f2b20"/>
                </a:solidFill>
                <a:uFill>
                  <a:solidFill>
                    <a:srgbClr val="ffffff"/>
                  </a:solidFill>
                </a:uFill>
                <a:latin typeface="Calibri"/>
                <a:ea typeface="DejaVu Sans"/>
              </a:rPr>
              <a:t>The Psychology of Terrorism. </a:t>
            </a:r>
            <a:r>
              <a:rPr b="0" i="1" lang="de-AT" sz="1500" spc="-1" strike="noStrike">
                <a:solidFill>
                  <a:srgbClr val="2f2b20"/>
                </a:solidFill>
                <a:uFill>
                  <a:solidFill>
                    <a:srgbClr val="ffffff"/>
                  </a:solidFill>
                </a:uFill>
                <a:latin typeface="Calibri"/>
                <a:ea typeface="DejaVu Sans"/>
              </a:rPr>
              <a:t>London and New York: Routledge.</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______. (2009). </a:t>
            </a:r>
            <a:r>
              <a:rPr b="0" i="1" lang="de-AT" sz="1500" spc="-1" strike="noStrike">
                <a:solidFill>
                  <a:srgbClr val="2f2b20"/>
                </a:solidFill>
                <a:uFill>
                  <a:solidFill>
                    <a:srgbClr val="ffffff"/>
                  </a:solidFill>
                </a:uFill>
                <a:latin typeface="Calibri"/>
                <a:ea typeface="DejaVu Sans"/>
              </a:rPr>
              <a:t>Walking Away from Terrorism: Accounts of Disengagement from Radical and Extremist Movements. </a:t>
            </a:r>
            <a:r>
              <a:rPr b="0" i="1" lang="de-AT" sz="1500" spc="-1" strike="noStrike">
                <a:solidFill>
                  <a:srgbClr val="2f2b20"/>
                </a:solidFill>
                <a:uFill>
                  <a:solidFill>
                    <a:srgbClr val="ffffff"/>
                  </a:solidFill>
                </a:uFill>
                <a:latin typeface="Calibri"/>
                <a:ea typeface="DejaVu Sans"/>
              </a:rPr>
              <a:t>London and NewYork: Routledge.</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______. (2017). “Psychology of Terrorism: Introduction to the Special Issue.” </a:t>
            </a:r>
            <a:r>
              <a:rPr b="0" i="1" lang="de-AT" sz="1500" spc="-1" strike="noStrike">
                <a:solidFill>
                  <a:srgbClr val="2f2b20"/>
                </a:solidFill>
                <a:uFill>
                  <a:solidFill>
                    <a:srgbClr val="ffffff"/>
                  </a:solidFill>
                </a:uFill>
                <a:latin typeface="Calibri"/>
                <a:ea typeface="DejaVu Sans"/>
              </a:rPr>
              <a:t>American Psychologist, 72</a:t>
            </a:r>
            <a:r>
              <a:rPr b="0" i="1" lang="de-AT" sz="1500" spc="-1" strike="noStrike">
                <a:solidFill>
                  <a:srgbClr val="2f2b20"/>
                </a:solidFill>
                <a:uFill>
                  <a:solidFill>
                    <a:srgbClr val="ffffff"/>
                  </a:solidFill>
                </a:uFill>
                <a:latin typeface="Calibri"/>
                <a:ea typeface="DejaVu Sans"/>
              </a:rPr>
              <a:t>(3): 199-204.</a:t>
            </a:r>
            <a:endParaRPr b="0" i="1" lang="de-AT" sz="1500" spc="-1" strike="noStrike">
              <a:solidFill>
                <a:srgbClr val="000000"/>
              </a:solidFill>
              <a:uFill>
                <a:solidFill>
                  <a:srgbClr val="ffffff"/>
                </a:solidFill>
              </a:uFill>
              <a:latin typeface="Arial"/>
            </a:endParaRPr>
          </a:p>
          <a:p>
            <a:pPr marL="343080" indent="-227160">
              <a:lnSpc>
                <a:spcPct val="100000"/>
              </a:lnSpc>
              <a:spcBef>
                <a:spcPts val="320"/>
              </a:spcBef>
              <a:buClr>
                <a:srgbClr val="a9a57c"/>
              </a:buClr>
              <a:buFont typeface="Arial"/>
              <a:buChar char="•"/>
            </a:pPr>
            <a:r>
              <a:rPr b="0" i="1" lang="de-AT" sz="1500" spc="-1" strike="noStrike">
                <a:solidFill>
                  <a:srgbClr val="2f2b20"/>
                </a:solidFill>
                <a:uFill>
                  <a:solidFill>
                    <a:srgbClr val="ffffff"/>
                  </a:solidFill>
                </a:uFill>
                <a:latin typeface="Calibri"/>
                <a:ea typeface="DejaVu Sans"/>
              </a:rPr>
              <a:t>Hunter, Samuel T., Neil D. Shortland, Matthew P. Crayne, and Gina S. Ligon. (2017). “Recruitment and Selection in Violent Extremist Organizations: Exploring What Industrial and Organizational Psychology Might Contribute.” </a:t>
            </a:r>
            <a:r>
              <a:rPr b="0" i="1" lang="de-AT" sz="1500" spc="-1" strike="noStrike">
                <a:solidFill>
                  <a:srgbClr val="2f2b20"/>
                </a:solidFill>
                <a:uFill>
                  <a:solidFill>
                    <a:srgbClr val="ffffff"/>
                  </a:solidFill>
                </a:uFill>
                <a:latin typeface="Calibri"/>
                <a:ea typeface="DejaVu Sans"/>
              </a:rPr>
              <a:t>American Psychologist 72</a:t>
            </a:r>
            <a:r>
              <a:rPr b="0" i="1" lang="de-AT" sz="1500" spc="-1" strike="noStrike">
                <a:solidFill>
                  <a:srgbClr val="2f2b20"/>
                </a:solidFill>
                <a:uFill>
                  <a:solidFill>
                    <a:srgbClr val="ffffff"/>
                  </a:solidFill>
                </a:uFill>
                <a:latin typeface="Calibri"/>
                <a:ea typeface="DejaVu Sans"/>
              </a:rPr>
              <a:t>(3): 242-54.</a:t>
            </a:r>
            <a:endParaRPr b="0" i="1" lang="de-AT" sz="15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457200" y="0"/>
            <a:ext cx="7618680" cy="9414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89" strike="noStrike">
                <a:solidFill>
                  <a:srgbClr val="675e47"/>
                </a:solidFill>
                <a:uFill>
                  <a:solidFill>
                    <a:srgbClr val="ffffff"/>
                  </a:solidFill>
                </a:uFill>
                <a:latin typeface="Cambria"/>
                <a:ea typeface="DejaVu Sans"/>
              </a:rPr>
              <a:t>Literatur, Fortsetzung</a:t>
            </a:r>
            <a:endParaRPr b="0" lang="de-AT" sz="1800" spc="-1" strike="noStrike">
              <a:solidFill>
                <a:srgbClr val="000000"/>
              </a:solidFill>
              <a:uFill>
                <a:solidFill>
                  <a:srgbClr val="ffffff"/>
                </a:solidFill>
              </a:uFill>
              <a:latin typeface="Arial"/>
            </a:endParaRPr>
          </a:p>
        </p:txBody>
      </p:sp>
      <p:sp>
        <p:nvSpPr>
          <p:cNvPr id="109" name="CustomShape 2"/>
          <p:cNvSpPr/>
          <p:nvPr/>
        </p:nvSpPr>
        <p:spPr>
          <a:xfrm>
            <a:off x="170280" y="824760"/>
            <a:ext cx="7905600" cy="6031800"/>
          </a:xfrm>
          <a:prstGeom prst="rect">
            <a:avLst/>
          </a:prstGeom>
          <a:noFill/>
          <a:ln>
            <a:noFill/>
          </a:ln>
        </p:spPr>
        <p:style>
          <a:lnRef idx="0"/>
          <a:fillRef idx="0"/>
          <a:effectRef idx="0"/>
          <a:fontRef idx="minor"/>
        </p:style>
        <p:txBody>
          <a:bodyPr lIns="90000" rIns="90000" tIns="45000" bIns="45000"/>
          <a:p>
            <a:pPr>
              <a:lnSpc>
                <a:spcPct val="100000"/>
              </a:lnSpc>
              <a:spcBef>
                <a:spcPts val="519"/>
              </a:spcBef>
            </a:pPr>
            <a:r>
              <a:rPr b="0" lang="de-AT" sz="1300" spc="-1" strike="noStrike">
                <a:solidFill>
                  <a:srgbClr val="000000"/>
                </a:solidFill>
                <a:uFill>
                  <a:solidFill>
                    <a:srgbClr val="ffffff"/>
                  </a:solidFill>
                </a:uFill>
                <a:latin typeface="Arial"/>
                <a:ea typeface="DejaVu Sans"/>
              </a:rPr>
              <a:t>Hughes</a:t>
            </a:r>
            <a:r>
              <a:rPr b="0" lang="de-AT" sz="1300" spc="-1" strike="noStrike">
                <a:solidFill>
                  <a:srgbClr val="2f2b20"/>
                </a:solidFill>
                <a:uFill>
                  <a:solidFill>
                    <a:srgbClr val="ffffff"/>
                  </a:solidFill>
                </a:uFill>
                <a:latin typeface="Calibri"/>
                <a:ea typeface="DejaVu Sans"/>
              </a:rPr>
              <a:t>, Seamus. (2016, May 18). “Islamic State is successfully radicalizing Americans. How do we stop them?” Los Angeles Times.</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_______. (2016, August 7). “To Stop ISIS Recruitment, Focus Offline.” Lawfare.</a:t>
            </a:r>
            <a:endParaRPr b="0" lang="de-AT" sz="1800" spc="-1" strike="noStrike">
              <a:solidFill>
                <a:srgbClr val="000000"/>
              </a:solidFill>
              <a:uFill>
                <a:solidFill>
                  <a:srgbClr val="ffffff"/>
                </a:solidFill>
              </a:uFill>
              <a:latin typeface="Arial"/>
            </a:endParaRPr>
          </a:p>
          <a:p>
            <a:pPr>
              <a:lnSpc>
                <a:spcPct val="100000"/>
              </a:lnSpc>
              <a:spcBef>
                <a:spcPts val="519"/>
              </a:spcBef>
            </a:pP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Levitt, Matthew (Ed.). 2017, March. Washington Institute for Near East Policy. 2017, March. Transition 2017: Policy Notes for the Trump Administration. Defeating Ideologically Inspired Violent Extremism: A Strategy to Build Strong Communities and Protect the U.S. Homeland. Washington, DC: The Washington Institute for Near East Policy.</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McCauley, Clark and Sophia Moskalenko. (2017). Understanding Political Radicalization: The Two Pyramids Model.” American Psychologist 72(3): 205-16.</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Sarma, Kiran M. (2017). “Risk Assessment and the Prevention of Radicalization from Nonviolence Into Terrorism.” American Psychologist 72(3): 278-88.</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START (National Consortium for the Study of Terrorism and Responses to Terrorism). N.d. Overview: Profiles of Individual Radicalization in the United States-Foreign Fighters (PIRUS-FF). Baltimore, MD: START.</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Stern, Jessica. (2003). Terror in the Name of God: Why Religious Militants Kill. New York: Harper Collins.</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______ and J. M. Berger. (2015). ISIS: The State of Terror. New York: HarperCollins.</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Vidino, Lorenza and Seamus Hughes. (2015, June). Countering Violent Extremism in America. Washington, DC: Center for Cyber &amp; Homeland Security.</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______. (2015, December). ISIS in America: From Retweets to Raqqa.  Washington, DC: Program on Extremism, George Washington University.</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Williams, Ray. (2015, November 15). “The Psychology of Terrorism: Understanding the Root Causes of Terrorism Should Formulate a Reasoned Response.” Psychology Today.</a:t>
            </a:r>
            <a:endParaRPr b="0" lang="de-AT" sz="1800" spc="-1" strike="noStrike">
              <a:solidFill>
                <a:srgbClr val="000000"/>
              </a:solidFill>
              <a:uFill>
                <a:solidFill>
                  <a:srgbClr val="ffffff"/>
                </a:solidFill>
              </a:uFill>
              <a:latin typeface="Arial"/>
            </a:endParaRPr>
          </a:p>
          <a:p>
            <a:pPr>
              <a:lnSpc>
                <a:spcPct val="100000"/>
              </a:lnSpc>
              <a:spcBef>
                <a:spcPts val="519"/>
              </a:spcBef>
            </a:pPr>
            <a:r>
              <a:rPr b="0" lang="de-AT" sz="1300" spc="-1" strike="noStrike">
                <a:solidFill>
                  <a:srgbClr val="2f2b20"/>
                </a:solidFill>
                <a:uFill>
                  <a:solidFill>
                    <a:srgbClr val="ffffff"/>
                  </a:solidFill>
                </a:uFill>
                <a:latin typeface="Calibri"/>
                <a:ea typeface="DejaVu Sans"/>
              </a:rPr>
              <a:t>Wiktorowicz, Quintan. (2005). Radical Islam Rising: Muslim Extremism in the West. Lanham, MD: Rowman &amp; Littlefield.</a:t>
            </a:r>
            <a:endParaRPr b="0" lang="de-AT" sz="1800" spc="-1" strike="noStrike">
              <a:solidFill>
                <a:srgbClr val="000000"/>
              </a:solidFill>
              <a:uFill>
                <a:solidFill>
                  <a:srgbClr val="ffffff"/>
                </a:solidFill>
              </a:uFill>
              <a:latin typeface="Arial"/>
            </a:endParaRPr>
          </a:p>
          <a:p>
            <a:pPr>
              <a:lnSpc>
                <a:spcPct val="100000"/>
              </a:lnSpc>
              <a:spcBef>
                <a:spcPts val="519"/>
              </a:spcBef>
            </a:pPr>
            <a:r>
              <a:rPr b="0" i="1" lang="de-AT" sz="2600" spc="-1" strike="noStrike">
                <a:solidFill>
                  <a:srgbClr val="2f2b20"/>
                </a:solidFill>
                <a:uFill>
                  <a:solidFill>
                    <a:srgbClr val="ffffff"/>
                  </a:solidFill>
                </a:uFill>
                <a:latin typeface="Calibri"/>
                <a:ea typeface="DejaVu Sans"/>
              </a:rPr>
              <a:t> </a:t>
            </a:r>
            <a:endParaRPr b="0" lang="de-AT" sz="1800" spc="-1" strike="noStrike">
              <a:solidFill>
                <a:srgbClr val="000000"/>
              </a:solidFill>
              <a:uFill>
                <a:solidFill>
                  <a:srgbClr val="ffffff"/>
                </a:solidFill>
              </a:uFill>
              <a:latin typeface="Arial"/>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457200" y="274680"/>
            <a:ext cx="7618680" cy="11415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000" spc="-77" strike="noStrike">
                <a:solidFill>
                  <a:srgbClr val="675e47"/>
                </a:solidFill>
                <a:uFill>
                  <a:solidFill>
                    <a:srgbClr val="ffffff"/>
                  </a:solidFill>
                </a:uFill>
                <a:latin typeface="Cambria"/>
                <a:ea typeface="DejaVu Sans"/>
              </a:rPr>
              <a:t>Ausschluss der Gewährleistung</a:t>
            </a:r>
            <a:endParaRPr b="0" lang="de-AT" sz="1800" spc="-1" strike="noStrike">
              <a:solidFill>
                <a:srgbClr val="000000"/>
              </a:solidFill>
              <a:uFill>
                <a:solidFill>
                  <a:srgbClr val="ffffff"/>
                </a:solidFill>
              </a:uFill>
              <a:latin typeface="Arial"/>
            </a:endParaRPr>
          </a:p>
        </p:txBody>
      </p:sp>
      <p:sp>
        <p:nvSpPr>
          <p:cNvPr id="84" name="CustomShape 2"/>
          <p:cNvSpPr/>
          <p:nvPr/>
        </p:nvSpPr>
        <p:spPr>
          <a:xfrm>
            <a:off x="339480" y="1417680"/>
            <a:ext cx="7618680" cy="528588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1400" spc="-1" strike="noStrike">
                <a:solidFill>
                  <a:srgbClr val="2f2b20"/>
                </a:solidFill>
                <a:uFill>
                  <a:solidFill>
                    <a:srgbClr val="ffffff"/>
                  </a:solidFill>
                </a:uFill>
                <a:latin typeface="Calibri"/>
                <a:ea typeface="DejaVu Sans"/>
              </a:rPr>
              <a:t>Leider konzentriert sich die überwiegende Mehrheit der Forschung in den USA ausschließlich auf Radikalisierung und Rekrutierung an solche Terrororganisationen wie den islamischen Staat.</a:t>
            </a:r>
            <a:endParaRPr b="0" lang="de-AT" sz="1400" spc="-1" strike="noStrike">
              <a:solidFill>
                <a:srgbClr val="000000"/>
              </a:solidFill>
              <a:uFill>
                <a:solidFill>
                  <a:srgbClr val="ffffff"/>
                </a:solidFill>
              </a:uFill>
              <a:latin typeface="Arial"/>
            </a:endParaRPr>
          </a:p>
          <a:p>
            <a:pPr>
              <a:lnSpc>
                <a:spcPct val="100000"/>
              </a:lnSpc>
              <a:spcBef>
                <a:spcPts val="439"/>
              </a:spcBef>
            </a:pPr>
            <a:endParaRPr b="0" lang="de-AT" sz="1400" spc="-1" strike="noStrike">
              <a:solidFill>
                <a:srgbClr val="000000"/>
              </a:solidFill>
              <a:uFill>
                <a:solidFill>
                  <a:srgbClr val="ffffff"/>
                </a:solidFill>
              </a:uFill>
              <a:latin typeface="Arial"/>
            </a:endParaRPr>
          </a:p>
          <a:p>
            <a:pPr>
              <a:lnSpc>
                <a:spcPct val="100000"/>
              </a:lnSpc>
              <a:spcBef>
                <a:spcPts val="439"/>
              </a:spcBef>
            </a:pPr>
            <a:r>
              <a:rPr b="0" lang="de-AT" sz="1400" spc="-1" strike="noStrike">
                <a:solidFill>
                  <a:srgbClr val="2f2b20"/>
                </a:solidFill>
                <a:uFill>
                  <a:solidFill>
                    <a:srgbClr val="ffffff"/>
                  </a:solidFill>
                </a:uFill>
                <a:latin typeface="Calibri"/>
                <a:ea typeface="DejaVu Sans"/>
              </a:rPr>
              <a:t>In den akademischen Literatur- und Regierungsberichten gibt es nur wenige, wenn überhaupt, direkte Verbindungen zu irgendeinem Verhältnis zu oder Ähnlichkeit mit Kultphänomenen - aber gelegentlich gibt es einige Erwähnung in den Massenmedien.</a:t>
            </a:r>
            <a:endParaRPr b="0" lang="de-AT" sz="1400" spc="-1" strike="noStrike">
              <a:solidFill>
                <a:srgbClr val="000000"/>
              </a:solidFill>
              <a:uFill>
                <a:solidFill>
                  <a:srgbClr val="ffffff"/>
                </a:solidFill>
              </a:uFill>
              <a:latin typeface="Arial"/>
            </a:endParaRPr>
          </a:p>
          <a:p>
            <a:pPr>
              <a:lnSpc>
                <a:spcPct val="100000"/>
              </a:lnSpc>
              <a:spcBef>
                <a:spcPts val="439"/>
              </a:spcBef>
            </a:pPr>
            <a:endParaRPr b="0" lang="de-AT" sz="1400" spc="-1" strike="noStrike">
              <a:solidFill>
                <a:srgbClr val="000000"/>
              </a:solidFill>
              <a:uFill>
                <a:solidFill>
                  <a:srgbClr val="ffffff"/>
                </a:solidFill>
              </a:uFill>
              <a:latin typeface="Arial"/>
            </a:endParaRPr>
          </a:p>
          <a:p>
            <a:pPr>
              <a:lnSpc>
                <a:spcPct val="100000"/>
              </a:lnSpc>
              <a:spcBef>
                <a:spcPts val="439"/>
              </a:spcBef>
            </a:pPr>
            <a:r>
              <a:rPr b="0" lang="de-AT" sz="1400" spc="-1" strike="noStrike">
                <a:solidFill>
                  <a:srgbClr val="2f2b20"/>
                </a:solidFill>
                <a:uFill>
                  <a:solidFill>
                    <a:srgbClr val="ffffff"/>
                  </a:solidFill>
                </a:uFill>
                <a:latin typeface="Calibri"/>
                <a:ea typeface="DejaVu Sans"/>
              </a:rPr>
              <a:t>Es gibt wenig Anerkennung für andere Arten der extremistischen Radikalisierung, zum Beispiel von Far-Right oder anderen Hassgruppen oder gefährlichen KultenLeider konzentriert sich die überwiegende Mehrheit der Forschung in den USA ausschließlich auf Radikalisierung und Rekrutierung an solche Terrororganisationen wie den islamischen Staat.</a:t>
            </a:r>
            <a:endParaRPr b="0" lang="de-AT" sz="1400" spc="-1" strike="noStrike">
              <a:solidFill>
                <a:srgbClr val="000000"/>
              </a:solidFill>
              <a:uFill>
                <a:solidFill>
                  <a:srgbClr val="ffffff"/>
                </a:solidFill>
              </a:uFill>
              <a:latin typeface="Arial"/>
            </a:endParaRPr>
          </a:p>
          <a:p>
            <a:pPr>
              <a:lnSpc>
                <a:spcPct val="100000"/>
              </a:lnSpc>
              <a:spcBef>
                <a:spcPts val="439"/>
              </a:spcBef>
            </a:pPr>
            <a:endParaRPr b="0" lang="de-AT" sz="1400" spc="-1" strike="noStrike">
              <a:solidFill>
                <a:srgbClr val="000000"/>
              </a:solidFill>
              <a:uFill>
                <a:solidFill>
                  <a:srgbClr val="ffffff"/>
                </a:solidFill>
              </a:uFill>
              <a:latin typeface="Arial"/>
            </a:endParaRPr>
          </a:p>
          <a:p>
            <a:pPr>
              <a:lnSpc>
                <a:spcPct val="100000"/>
              </a:lnSpc>
              <a:spcBef>
                <a:spcPts val="439"/>
              </a:spcBef>
            </a:pPr>
            <a:r>
              <a:rPr b="0" lang="de-AT" sz="1400" spc="-1" strike="noStrike">
                <a:solidFill>
                  <a:srgbClr val="2f2b20"/>
                </a:solidFill>
                <a:uFill>
                  <a:solidFill>
                    <a:srgbClr val="ffffff"/>
                  </a:solidFill>
                </a:uFill>
                <a:latin typeface="Calibri"/>
                <a:ea typeface="DejaVu Sans"/>
              </a:rPr>
              <a:t>In den akademischen Literatur- und Regierungsberichten gibt es nur wenige, wenn überhaupt, direkte Verbindungen zu irgendeinem Verhältnis zu oder Ähnlichkeit mit Kultphänomenen - aber gelegentlich gibt es einige Erwähnung in den Massenmedien.</a:t>
            </a:r>
            <a:endParaRPr b="0" lang="de-AT" sz="1400" spc="-1" strike="noStrike">
              <a:solidFill>
                <a:srgbClr val="000000"/>
              </a:solidFill>
              <a:uFill>
                <a:solidFill>
                  <a:srgbClr val="ffffff"/>
                </a:solidFill>
              </a:uFill>
              <a:latin typeface="Arial"/>
            </a:endParaRPr>
          </a:p>
          <a:p>
            <a:pPr>
              <a:lnSpc>
                <a:spcPct val="100000"/>
              </a:lnSpc>
              <a:spcBef>
                <a:spcPts val="439"/>
              </a:spcBef>
            </a:pPr>
            <a:endParaRPr b="0" lang="de-AT" sz="1400" spc="-1" strike="noStrike">
              <a:solidFill>
                <a:srgbClr val="000000"/>
              </a:solidFill>
              <a:uFill>
                <a:solidFill>
                  <a:srgbClr val="ffffff"/>
                </a:solidFill>
              </a:uFill>
              <a:latin typeface="Arial"/>
            </a:endParaRPr>
          </a:p>
          <a:p>
            <a:pPr>
              <a:lnSpc>
                <a:spcPct val="100000"/>
              </a:lnSpc>
              <a:spcBef>
                <a:spcPts val="439"/>
              </a:spcBef>
            </a:pPr>
            <a:r>
              <a:rPr b="0" lang="de-AT" sz="1400" spc="-1" strike="noStrike">
                <a:solidFill>
                  <a:srgbClr val="2f2b20"/>
                </a:solidFill>
                <a:uFill>
                  <a:solidFill>
                    <a:srgbClr val="ffffff"/>
                  </a:solidFill>
                </a:uFill>
                <a:latin typeface="Calibri"/>
                <a:ea typeface="DejaVu Sans"/>
              </a:rPr>
              <a:t>Es gibt wenig Anerkennung für andere Arten der extremistischen Radikalisierung, zum Beispiel von Far-Right oder anderen Hassgruppen oder gefährlichen Kulten</a:t>
            </a:r>
            <a:endParaRPr b="0" lang="de-AT" sz="14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457200" y="0"/>
            <a:ext cx="7618680" cy="6930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89" strike="noStrike">
                <a:solidFill>
                  <a:srgbClr val="675e47"/>
                </a:solidFill>
                <a:uFill>
                  <a:solidFill>
                    <a:srgbClr val="ffffff"/>
                  </a:solidFill>
                </a:uFill>
                <a:latin typeface="Cambria"/>
                <a:ea typeface="DejaVu Sans"/>
              </a:rPr>
              <a:t>Einige Grundlagen</a:t>
            </a:r>
            <a:endParaRPr b="0" lang="de-AT" sz="1800" spc="-1" strike="noStrike">
              <a:solidFill>
                <a:srgbClr val="000000"/>
              </a:solidFill>
              <a:uFill>
                <a:solidFill>
                  <a:srgbClr val="ffffff"/>
                </a:solidFill>
              </a:uFill>
              <a:latin typeface="Arial"/>
            </a:endParaRPr>
          </a:p>
        </p:txBody>
      </p:sp>
      <p:sp>
        <p:nvSpPr>
          <p:cNvPr id="86" name="CustomShape 2"/>
          <p:cNvSpPr/>
          <p:nvPr/>
        </p:nvSpPr>
        <p:spPr>
          <a:xfrm>
            <a:off x="529920" y="752760"/>
            <a:ext cx="8469720" cy="5942880"/>
          </a:xfrm>
          <a:prstGeom prst="rect">
            <a:avLst/>
          </a:prstGeom>
          <a:noFill/>
          <a:ln>
            <a:noFill/>
          </a:ln>
        </p:spPr>
        <p:style>
          <a:lnRef idx="0"/>
          <a:fillRef idx="0"/>
          <a:effectRef idx="0"/>
          <a:fontRef idx="minor"/>
        </p:style>
        <p:txBody>
          <a:bodyPr lIns="90000" rIns="90000" tIns="45000" bIns="45000"/>
          <a:p>
            <a:pPr>
              <a:lnSpc>
                <a:spcPct val="100000"/>
              </a:lnSpc>
              <a:spcBef>
                <a:spcPts val="479"/>
              </a:spcBef>
            </a:pPr>
            <a:r>
              <a:rPr b="0" lang="de-AT" sz="2800" spc="-1" strike="noStrike">
                <a:solidFill>
                  <a:srgbClr val="2f2b20"/>
                </a:solidFill>
                <a:uFill>
                  <a:solidFill>
                    <a:srgbClr val="ffffff"/>
                  </a:solidFill>
                </a:uFill>
                <a:latin typeface="Calibri"/>
                <a:ea typeface="DejaVu Sans"/>
              </a:rPr>
              <a:t>Darüber herrscht allgemeine Übereinstimmung</a:t>
            </a:r>
            <a:r>
              <a:rPr b="0" lang="de-AT" sz="2400" spc="-1" strike="noStrike">
                <a:solidFill>
                  <a:srgbClr val="2f2b20"/>
                </a:solidFill>
                <a:uFill>
                  <a:solidFill>
                    <a:srgbClr val="ffffff"/>
                  </a:solidFill>
                </a:uFill>
                <a:latin typeface="Calibri"/>
                <a:ea typeface="DejaVu Sans"/>
              </a:rPr>
              <a:t>:</a:t>
            </a:r>
            <a:endParaRPr b="0" lang="de-AT" sz="1800" spc="-1" strike="noStrike">
              <a:solidFill>
                <a:srgbClr val="000000"/>
              </a:solidFill>
              <a:uFill>
                <a:solidFill>
                  <a:srgbClr val="ffffff"/>
                </a:solidFill>
              </a:uFill>
              <a:latin typeface="Arial"/>
            </a:endParaRPr>
          </a:p>
          <a:p>
            <a:pPr>
              <a:lnSpc>
                <a:spcPct val="100000"/>
              </a:lnSpc>
            </a:pPr>
            <a:endParaRPr b="0" lang="de-AT" sz="1800" spc="-1" strike="noStrike">
              <a:solidFill>
                <a:srgbClr val="000000"/>
              </a:solidFill>
              <a:uFill>
                <a:solidFill>
                  <a:srgbClr val="ffffff"/>
                </a:solidFill>
              </a:uFill>
              <a:latin typeface="Arial"/>
            </a:endParaRPr>
          </a:p>
          <a:p>
            <a:pPr>
              <a:lnSpc>
                <a:spcPct val="100000"/>
              </a:lnSpc>
              <a:spcBef>
                <a:spcPts val="400"/>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Es gibt weder eine "terroristische Persönlichkeit", noch ein genaues Profil.</a:t>
            </a:r>
            <a:endParaRPr b="0" lang="de-AT" sz="1800" spc="-1" strike="noStrike">
              <a:solidFill>
                <a:srgbClr val="000000"/>
              </a:solidFill>
              <a:uFill>
                <a:solidFill>
                  <a:srgbClr val="ffffff"/>
                </a:solidFill>
              </a:uFill>
              <a:latin typeface="Arial"/>
            </a:endParaRPr>
          </a:p>
          <a:p>
            <a:pPr>
              <a:lnSpc>
                <a:spcPct val="100000"/>
              </a:lnSpc>
              <a:spcBef>
                <a:spcPts val="400"/>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Historien von Kindesmissbrauch und Trauma und Themen der wahrgenommenen Ungerechtigkeit und Demütigung sind oft in terroristischenen Biographien prominent, aber erklären nicht vollständig den Umzug zum Terrorismus.</a:t>
            </a:r>
            <a:endParaRPr b="0" lang="de-AT" sz="1800" spc="-1" strike="noStrike">
              <a:solidFill>
                <a:srgbClr val="000000"/>
              </a:solidFill>
              <a:uFill>
                <a:solidFill>
                  <a:srgbClr val="ffffff"/>
                </a:solidFill>
              </a:uFill>
              <a:latin typeface="Arial"/>
            </a:endParaRPr>
          </a:p>
          <a:p>
            <a:pPr>
              <a:lnSpc>
                <a:spcPct val="100000"/>
              </a:lnSpc>
              <a:spcBef>
                <a:spcPts val="400"/>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Terroristische Ideologien neigen dazu, eine Reihe von Überzeugungen zu schaffen, die bestimmte gewalttätige Handlungen rechtfertigen und dazu beauftragen.</a:t>
            </a:r>
            <a:endParaRPr b="0" lang="de-AT" sz="1800" spc="-1" strike="noStrike">
              <a:solidFill>
                <a:srgbClr val="000000"/>
              </a:solidFill>
              <a:uFill>
                <a:solidFill>
                  <a:srgbClr val="ffffff"/>
                </a:solidFill>
              </a:uFill>
              <a:latin typeface="Arial"/>
            </a:endParaRPr>
          </a:p>
          <a:p>
            <a:pPr>
              <a:lnSpc>
                <a:spcPct val="100000"/>
              </a:lnSpc>
              <a:spcBef>
                <a:spcPts val="400"/>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Terrorismus wird in Bezug auf politische und Gruppendynamik und nicht als individuelles Verhalten betrachtet.</a:t>
            </a:r>
            <a:endParaRPr b="0" lang="de-AT" sz="1800" spc="-1" strike="noStrike">
              <a:solidFill>
                <a:srgbClr val="000000"/>
              </a:solidFill>
              <a:uFill>
                <a:solidFill>
                  <a:srgbClr val="ffffff"/>
                </a:solidFill>
              </a:uFill>
              <a:latin typeface="Arial"/>
            </a:endParaRPr>
          </a:p>
          <a:p>
            <a:pPr>
              <a:lnSpc>
                <a:spcPct val="100000"/>
              </a:lnSpc>
              <a:spcBef>
                <a:spcPts val="400"/>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Radikalisierung ist ein hochkomplexer und individualisierter Prozess.</a:t>
            </a:r>
            <a:endParaRPr b="0" lang="de-AT" sz="1800" spc="-1" strike="noStrike">
              <a:solidFill>
                <a:srgbClr val="000000"/>
              </a:solidFill>
              <a:uFill>
                <a:solidFill>
                  <a:srgbClr val="ffffff"/>
                </a:solidFill>
              </a:uFill>
              <a:latin typeface="Arial"/>
            </a:endParaRPr>
          </a:p>
          <a:p>
            <a:pPr>
              <a:lnSpc>
                <a:spcPct val="100000"/>
              </a:lnSpc>
              <a:spcBef>
                <a:spcPts val="400"/>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Sogenannte "einsame Wölfe" handeln selten allein. Sie alle fühlen eine Verbindung zu einer breiteren Sache</a:t>
            </a:r>
            <a:endParaRPr b="0" lang="de-AT" sz="1800" spc="-1" strike="noStrike">
              <a:solidFill>
                <a:srgbClr val="000000"/>
              </a:solidFill>
              <a:uFill>
                <a:solidFill>
                  <a:srgbClr val="ffffff"/>
                </a:solidFill>
              </a:uFill>
              <a:latin typeface="Arial"/>
            </a:endParaRPr>
          </a:p>
          <a:p>
            <a:pPr>
              <a:lnSpc>
                <a:spcPct val="100000"/>
              </a:lnSpc>
              <a:spcBef>
                <a:spcPts val="400"/>
              </a:spcBef>
            </a:pPr>
            <a:endParaRPr b="0" lang="de-AT"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457200" y="12600"/>
            <a:ext cx="7618680" cy="6930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89" strike="noStrike">
                <a:solidFill>
                  <a:srgbClr val="675e47"/>
                </a:solidFill>
                <a:uFill>
                  <a:solidFill>
                    <a:srgbClr val="ffffff"/>
                  </a:solidFill>
                </a:uFill>
                <a:latin typeface="Cambria"/>
                <a:ea typeface="DejaVu Sans"/>
              </a:rPr>
              <a:t>Mögliche</a:t>
            </a:r>
            <a:r>
              <a:rPr b="1" lang="de-AT" sz="4400" spc="-89" strike="noStrike">
                <a:solidFill>
                  <a:srgbClr val="675e47"/>
                </a:solidFill>
                <a:uFill>
                  <a:solidFill>
                    <a:srgbClr val="ffffff"/>
                  </a:solidFill>
                </a:uFill>
                <a:latin typeface="Cambria"/>
                <a:ea typeface="DejaVu Sans"/>
              </a:rPr>
              <a:t> Motivierungen </a:t>
            </a:r>
            <a:r>
              <a:rPr b="0" lang="de-AT" sz="2400" spc="-89" strike="noStrike">
                <a:solidFill>
                  <a:srgbClr val="675e47"/>
                </a:solidFill>
                <a:uFill>
                  <a:solidFill>
                    <a:srgbClr val="ffffff"/>
                  </a:solidFill>
                </a:uFill>
                <a:latin typeface="Cambria"/>
                <a:ea typeface="DejaVu Sans"/>
              </a:rPr>
              <a:t>(Horgan)</a:t>
            </a:r>
            <a:endParaRPr b="0" lang="de-AT" sz="1800" spc="-1" strike="noStrike">
              <a:solidFill>
                <a:srgbClr val="000000"/>
              </a:solidFill>
              <a:uFill>
                <a:solidFill>
                  <a:srgbClr val="ffffff"/>
                </a:solidFill>
              </a:uFill>
              <a:latin typeface="Arial"/>
            </a:endParaRPr>
          </a:p>
        </p:txBody>
      </p:sp>
      <p:sp>
        <p:nvSpPr>
          <p:cNvPr id="88" name="CustomShape 2"/>
          <p:cNvSpPr/>
          <p:nvPr/>
        </p:nvSpPr>
        <p:spPr>
          <a:xfrm>
            <a:off x="156960" y="838080"/>
            <a:ext cx="8273520" cy="601848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Fühlen sich wütend, entfremdet oder entrechtet.</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Glauben, dass ihre gegenwärtige politische Beteiligung ihnen nicht die Macht gibt, eine wirkliche Veränderung zu bewirken.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Identifizieren sicj mit den wahrgenommenen Opfern der sozialen Ungerechtigkeit, die sie bekämpfen.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Fühlen die Notwendigkeit, Maßnahmen zu ergreifen, anstatt nur zu reden.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Glauben, dass Gewalt gegen den Staat nicht unmoralisch ist.</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Haben Freunde oder Verwandte, die mit der Sache sympathisieren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Glauben, dass der Beitritt zu einer Bewegung soziale und psychologische Belohnungen wie Abenteuer, Kameradschaft und ein gesteigertes Identitätsgefühl bietet.</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Eine Suche nach Zugehörigkeit, Bedeutung und / oder Identität scheint ein entscheidender Motivator zu sein. (Vidino &amp; Hughes)</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 </a:t>
            </a:r>
            <a:r>
              <a:rPr b="0" lang="de-AT" sz="2000" spc="-1" strike="noStrike">
                <a:solidFill>
                  <a:srgbClr val="2f2b20"/>
                </a:solidFill>
                <a:uFill>
                  <a:solidFill>
                    <a:srgbClr val="ffffff"/>
                  </a:solidFill>
                </a:uFill>
                <a:latin typeface="Calibri"/>
                <a:ea typeface="DejaVu Sans"/>
              </a:rPr>
              <a:t>Unglücklicherweise nach Marc Sageman (einer der bekanntesten Experten): Diese Personen sind weit davon entfernt, gehirngewaschen zu sein - sein Beweis: manche haben Familien und / oder gingen ins College oder an die Universität</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170280" y="26280"/>
            <a:ext cx="7905600" cy="10101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000" spc="-77" strike="noStrike">
                <a:solidFill>
                  <a:srgbClr val="675e47"/>
                </a:solidFill>
                <a:uFill>
                  <a:solidFill>
                    <a:srgbClr val="ffffff"/>
                  </a:solidFill>
                </a:uFill>
                <a:latin typeface="Cambria"/>
                <a:ea typeface="DejaVu Sans"/>
              </a:rPr>
              <a:t>Eine Ansicht von Radikalisierung:</a:t>
            </a:r>
            <a:r>
              <a:rPr b="1" lang="de-AT" sz="4600" spc="-89" strike="noStrike">
                <a:solidFill>
                  <a:srgbClr val="675e47"/>
                </a:solidFill>
                <a:uFill>
                  <a:solidFill>
                    <a:srgbClr val="ffffff"/>
                  </a:solidFill>
                </a:uFill>
                <a:latin typeface="Cambria"/>
                <a:ea typeface="DejaVu Sans"/>
              </a:rPr>
              <a:t> </a:t>
            </a:r>
            <a:r>
              <a:rPr b="0" lang="de-AT" sz="1800" spc="-89" strike="noStrike">
                <a:solidFill>
                  <a:srgbClr val="675e47"/>
                </a:solidFill>
                <a:uFill>
                  <a:solidFill>
                    <a:srgbClr val="ffffff"/>
                  </a:solidFill>
                </a:uFill>
                <a:latin typeface="Cambria"/>
                <a:ea typeface="DejaVu Sans"/>
              </a:rPr>
              <a:t>(Hughes)</a:t>
            </a:r>
            <a:endParaRPr b="0" lang="de-AT" sz="1800" spc="-1" strike="noStrike">
              <a:solidFill>
                <a:srgbClr val="000000"/>
              </a:solidFill>
              <a:uFill>
                <a:solidFill>
                  <a:srgbClr val="ffffff"/>
                </a:solidFill>
              </a:uFill>
              <a:latin typeface="Arial"/>
            </a:endParaRPr>
          </a:p>
        </p:txBody>
      </p:sp>
      <p:sp>
        <p:nvSpPr>
          <p:cNvPr id="90" name="CustomShape 2"/>
          <p:cNvSpPr/>
          <p:nvPr/>
        </p:nvSpPr>
        <p:spPr>
          <a:xfrm>
            <a:off x="289080" y="1080000"/>
            <a:ext cx="7774560" cy="561600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Bis Herbst 2015 haben 250 amerikanische Einzelpersonen versucht oder es gelang ihnen, nach Syrien oder in den Irak zu gehen.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Ein Programm auf Extremismus an der George Washington University untersuchte 8.000 Seiten Gerichtsdokumente, interviewte Familienmitglieder und kontrollierte Online-Kommunikation.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Zusammenfassung:</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Der Weg zur Radikalisierung ist weder linear nochvorhersehbar.</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Rekruten waren jung und alt, reich und arm, Hochschulabsolventen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und–abbrecher.</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Einige hatten tiefe Kenntnisse des Islam; Andere nur ein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oberflächliches Verständnis</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Sie hatten eine Affinität zur jihadistischen Ideologie, diese aber auf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verschiedene Weise unterstützt, indem sie beitraten oder Geld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schickten.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Wenn rote Fahnen existieren, können Familienmitglieder sie am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besten </a:t>
            </a: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finden. Früher Verdacht = "Eltern-Intuition“</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104760" y="131040"/>
            <a:ext cx="8312760" cy="7056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000" spc="-89" strike="noStrike">
                <a:solidFill>
                  <a:srgbClr val="675e47"/>
                </a:solidFill>
                <a:uFill>
                  <a:solidFill>
                    <a:srgbClr val="ffffff"/>
                  </a:solidFill>
                </a:uFill>
                <a:latin typeface="Cambria"/>
                <a:ea typeface="DejaVu Sans"/>
              </a:rPr>
              <a:t>Rekrutierung von Kindern</a:t>
            </a:r>
            <a:r>
              <a:rPr b="1" lang="de-AT" sz="4600" spc="-89" strike="noStrike">
                <a:solidFill>
                  <a:srgbClr val="675e47"/>
                </a:solidFill>
                <a:uFill>
                  <a:solidFill>
                    <a:srgbClr val="ffffff"/>
                  </a:solidFill>
                </a:uFill>
                <a:latin typeface="Cambria"/>
                <a:ea typeface="DejaVu Sans"/>
              </a:rPr>
              <a:t> </a:t>
            </a:r>
            <a:r>
              <a:rPr b="0" lang="de-AT" sz="2000" spc="-89" strike="noStrike">
                <a:solidFill>
                  <a:srgbClr val="675e47"/>
                </a:solidFill>
                <a:uFill>
                  <a:solidFill>
                    <a:srgbClr val="ffffff"/>
                  </a:solidFill>
                </a:uFill>
                <a:latin typeface="Cambria"/>
                <a:ea typeface="DejaVu Sans"/>
              </a:rPr>
              <a:t>(Bloom &amp; Horgan)</a:t>
            </a:r>
            <a:endParaRPr b="0" lang="de-AT" sz="1800" spc="-1" strike="noStrike">
              <a:solidFill>
                <a:srgbClr val="000000"/>
              </a:solidFill>
              <a:uFill>
                <a:solidFill>
                  <a:srgbClr val="ffffff"/>
                </a:solidFill>
              </a:uFill>
              <a:latin typeface="Arial"/>
            </a:endParaRPr>
          </a:p>
        </p:txBody>
      </p:sp>
      <p:sp>
        <p:nvSpPr>
          <p:cNvPr id="92" name="CustomShape 2"/>
          <p:cNvSpPr/>
          <p:nvPr/>
        </p:nvSpPr>
        <p:spPr>
          <a:xfrm>
            <a:off x="0" y="955800"/>
            <a:ext cx="8417520" cy="590076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ISIS, Boko Haram, al-Shabab und pakistanische Taliban verwenden zunehmend Kinder.</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Leichter zu indoktrinieren, weniger wahrscheinlich zu widerstehen, weniger verdächtig.</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Verwendung von gezielter Propaganda, Jugendkapiteln, Jugendtrainingslagern.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Ein al-Shabab-Video von 3 Jungen aus Minneapolis: "Wenn ihr nur wüsstet, wie viel Spaß wir hier haben? Das ist das echte Disneyland. Du musst hierher kommen und dich uns anschließen."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Zunächst unterstützende Rollen: Koch, Reiniger, Portier, Waffenschmuggel.</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Dann Entsensibilisierung für Gewalttätigkeit: Beobachten tatsächlicher oder mit Video aufgenommener Enthauptungen, um den moralischen Standpunkt zu verschieben (es ist "normal"), um sie bereit zu machen, zu kämpfen oder Selbstmordaufträge durchzuführen.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Intensives System der Indoktrination, mit Zwang und Erpressung von Familienmitgliedern, wenn nötig.</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Pakistanische Reha &amp; Reintegrationsbemühungen: ideologisches Deprogramming, Berufsausbildung und psychologische Behandlung von PTSD.</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360000" y="577080"/>
            <a:ext cx="8881200" cy="5928840"/>
          </a:xfrm>
          <a:prstGeom prst="rect">
            <a:avLst/>
          </a:prstGeom>
          <a:noFill/>
          <a:ln>
            <a:noFill/>
          </a:ln>
        </p:spPr>
        <p:txBody>
          <a:bodyPr lIns="90000" rIns="90000" tIns="45000" bIns="45000"/>
          <a:p>
            <a:pPr>
              <a:lnSpc>
                <a:spcPct val="100000"/>
              </a:lnSpc>
              <a:spcBef>
                <a:spcPts val="439"/>
              </a:spcBef>
            </a:pPr>
            <a:r>
              <a:rPr b="1" lang="de-AT" sz="4000" spc="-1" strike="noStrike">
                <a:solidFill>
                  <a:srgbClr val="000000"/>
                </a:solidFill>
                <a:uFill>
                  <a:solidFill>
                    <a:srgbClr val="ffffff"/>
                  </a:solidFill>
                </a:uFill>
                <a:latin typeface="Cambria"/>
              </a:rPr>
              <a:t>Gehirnwäsche für Kinder</a:t>
            </a:r>
            <a:r>
              <a:rPr b="0" lang="de-AT" sz="40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(Engel)</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Rekrutierung in Phasen, beginnt mit Sozialisation.</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ISIS organisiert Veranstaltungen, wo Kinder Süßigkeiten erhalten und</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kleinen Jungen erlaubt wird, eine IS-Flagge zu halten.</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Dann werden gewalttätige Videos gezeigt.</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ISIS Militärlager und Schulen: systematische Indoktrination.</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Gelehrt, zu beten und Waffen zu benutzen, Desensibilisierung für Gewalt, </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durch Drogen anfälliger.</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Enthaupten üben mit blonden Puppen in orangefarbenen Overalls.</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Lieder lernen, die Leute aufrufen, sich im Dschihad zu engagieren.</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ISIS hat seine eigenen Lehrbücher für seine radikale Ideologie.</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Waffen und Tanks werden verwendet, um mathematische Probleme zu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veranschaulichen.</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Kapitel über westliche Regierungen: jede ist eine Form des </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Götzendienstes.</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 </a:t>
            </a:r>
            <a:r>
              <a:rPr b="0" lang="de-AT" sz="1800" spc="-1" strike="noStrike">
                <a:solidFill>
                  <a:srgbClr val="000000"/>
                </a:solidFill>
                <a:uFill>
                  <a:solidFill>
                    <a:srgbClr val="ffffff"/>
                  </a:solidFill>
                </a:uFill>
                <a:latin typeface="Arial"/>
              </a:rPr>
              <a:t>Gott hat ISIS die Befugnis gegeben, Ungläubige zu bestrafen / zu töten</a:t>
            </a: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endParaRPr b="0" lang="de-AT" sz="1800" spc="-1" strike="noStrike">
              <a:solidFill>
                <a:srgbClr val="000000"/>
              </a:solidFill>
              <a:uFill>
                <a:solidFill>
                  <a:srgbClr val="ffffff"/>
                </a:solidFill>
              </a:uFill>
              <a:latin typeface="Arial"/>
              <a:ea typeface="Microsoft YaHei"/>
            </a:endParaRPr>
          </a:p>
          <a:p>
            <a:pPr>
              <a:lnSpc>
                <a:spcPct val="100000"/>
              </a:lnSpc>
              <a:spcBef>
                <a:spcPts val="439"/>
              </a:spcBef>
            </a:pPr>
            <a:r>
              <a:rPr b="0" lang="de-AT" sz="1800" spc="-1" strike="noStrike">
                <a:solidFill>
                  <a:srgbClr val="000000"/>
                </a:solidFill>
                <a:uFill>
                  <a:solidFill>
                    <a:srgbClr val="ffffff"/>
                  </a:solidFill>
                </a:uFill>
                <a:latin typeface="Arial"/>
              </a:rPr>
              <a:t> </a:t>
            </a:r>
            <a:endParaRPr b="0" lang="de-AT" sz="1800" spc="-1" strike="noStrike">
              <a:solidFill>
                <a:srgbClr val="000000"/>
              </a:solidFill>
              <a:uFill>
                <a:solidFill>
                  <a:srgbClr val="ffffff"/>
                </a:solidFill>
              </a:uFill>
              <a:latin typeface="Arial"/>
              <a:ea typeface="Microsoft YaHei"/>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CustomShape 1"/>
          <p:cNvSpPr/>
          <p:nvPr/>
        </p:nvSpPr>
        <p:spPr>
          <a:xfrm>
            <a:off x="0" y="0"/>
            <a:ext cx="8430480" cy="9936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89" strike="noStrike">
                <a:solidFill>
                  <a:srgbClr val="675e47"/>
                </a:solidFill>
                <a:uFill>
                  <a:solidFill>
                    <a:srgbClr val="ffffff"/>
                  </a:solidFill>
                </a:uFill>
                <a:latin typeface="Cambria"/>
                <a:ea typeface="DejaVu Sans"/>
              </a:rPr>
              <a:t>Radikalisierung über Internet </a:t>
            </a:r>
            <a:r>
              <a:rPr b="1" lang="de-AT" sz="2000" spc="-89" strike="noStrike">
                <a:solidFill>
                  <a:srgbClr val="675e47"/>
                </a:solidFill>
                <a:uFill>
                  <a:solidFill>
                    <a:srgbClr val="ffffff"/>
                  </a:solidFill>
                </a:uFill>
                <a:latin typeface="Cambria"/>
                <a:ea typeface="DejaVu Sans"/>
              </a:rPr>
              <a:t>(Hughes)</a:t>
            </a:r>
            <a:endParaRPr b="0" lang="de-AT" sz="1800" spc="-1" strike="noStrike">
              <a:solidFill>
                <a:srgbClr val="000000"/>
              </a:solidFill>
              <a:uFill>
                <a:solidFill>
                  <a:srgbClr val="ffffff"/>
                </a:solidFill>
              </a:uFill>
              <a:latin typeface="Arial"/>
            </a:endParaRPr>
          </a:p>
        </p:txBody>
      </p:sp>
      <p:sp>
        <p:nvSpPr>
          <p:cNvPr id="95" name="CustomShape 2"/>
          <p:cNvSpPr/>
          <p:nvPr/>
        </p:nvSpPr>
        <p:spPr>
          <a:xfrm>
            <a:off x="293400" y="1296000"/>
            <a:ext cx="7986600" cy="560052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Sehr übertrieben und eine Über-Vereinfachung, zu sagen, das Internet sei der treibende Faktor.</a:t>
            </a:r>
            <a:endParaRPr b="0" lang="de-AT" sz="20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In den meisten Fällen kultivierten und stärkten die U.S.-basierten Individuen ihr Interesse an der Erzählung von ISIS durch personliche Beziehungen. Eine kleine Handvoll Sympathisanten-Radikalisierung trat ausschließlich im digitalen Bereich auf.</a:t>
            </a:r>
            <a:endParaRPr b="0" lang="de-AT" sz="20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Online-Umgebung ermöglicht eine größere Interaktion aufgrund der Leichtigkeit der Zugänglichkeit, ist aber nicht das entscheidende Element.</a:t>
            </a:r>
            <a:endParaRPr b="0" lang="de-AT" sz="20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Bei einer Überprüfung von 100 ISIS-bezogenen Rechtsfällen beeinflussten Freunde, Familien und romantische Partner den Radikalisierungsprozess spürbar. Schul-, Sport- und örtliche Gemeindezentren spielen auch eine Rolle, weil ISIS-Sympathisanten dort Mitreisende finden.</a:t>
            </a:r>
            <a:endParaRPr b="0" lang="de-AT" sz="20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Weil die USA nicht vor Ort extremistische Organisationen haben, um persönliche Unterstützung zu leisten, neigen amerikanische Sympathisanten dazu, ins Internet für eine größere Validierung zu gehen.</a:t>
            </a:r>
            <a:endParaRPr b="0" lang="de-AT" sz="2000" spc="-1" strike="noStrike">
              <a:solidFill>
                <a:srgbClr val="000000"/>
              </a:solidFill>
              <a:uFill>
                <a:solidFill>
                  <a:srgbClr val="ffffff"/>
                </a:solidFill>
              </a:uFill>
              <a:latin typeface="Arial"/>
            </a:endParaRPr>
          </a:p>
          <a:p>
            <a:pPr>
              <a:lnSpc>
                <a:spcPct val="100000"/>
              </a:lnSpc>
              <a:spcBef>
                <a:spcPts val="439"/>
              </a:spcBef>
            </a:pPr>
            <a:endParaRPr b="0" lang="de-AT" sz="20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0" y="0"/>
            <a:ext cx="8469720" cy="78408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3200" spc="-89" strike="noStrike">
                <a:solidFill>
                  <a:srgbClr val="675e47"/>
                </a:solidFill>
                <a:uFill>
                  <a:solidFill>
                    <a:srgbClr val="ffffff"/>
                  </a:solidFill>
                </a:uFill>
                <a:latin typeface="Cambria"/>
                <a:ea typeface="DejaVu Sans"/>
              </a:rPr>
              <a:t>Radikalisierung von U.S.-Fremdenlegionären</a:t>
            </a:r>
            <a:r>
              <a:rPr b="1" lang="de-AT" sz="3600" spc="-89" strike="noStrike">
                <a:solidFill>
                  <a:srgbClr val="675e47"/>
                </a:solidFill>
                <a:uFill>
                  <a:solidFill>
                    <a:srgbClr val="ffffff"/>
                  </a:solidFill>
                </a:uFill>
                <a:latin typeface="Cambria"/>
                <a:ea typeface="DejaVu Sans"/>
              </a:rPr>
              <a:t> </a:t>
            </a:r>
            <a:r>
              <a:rPr b="1" lang="de-AT" sz="2000" spc="-89" strike="noStrike">
                <a:solidFill>
                  <a:srgbClr val="675e47"/>
                </a:solidFill>
                <a:uFill>
                  <a:solidFill>
                    <a:srgbClr val="ffffff"/>
                  </a:solidFill>
                </a:uFill>
                <a:latin typeface="Cambria"/>
                <a:ea typeface="DejaVu Sans"/>
              </a:rPr>
              <a:t>(START) </a:t>
            </a:r>
            <a:endParaRPr b="0" lang="de-AT" sz="1800" spc="-1" strike="noStrike">
              <a:solidFill>
                <a:srgbClr val="000000"/>
              </a:solidFill>
              <a:uFill>
                <a:solidFill>
                  <a:srgbClr val="ffffff"/>
                </a:solidFill>
              </a:uFill>
              <a:latin typeface="Arial"/>
            </a:endParaRPr>
          </a:p>
        </p:txBody>
      </p:sp>
      <p:sp>
        <p:nvSpPr>
          <p:cNvPr id="97" name="CustomShape 2"/>
          <p:cNvSpPr/>
          <p:nvPr/>
        </p:nvSpPr>
        <p:spPr>
          <a:xfrm>
            <a:off x="170280" y="942840"/>
            <a:ext cx="8155800" cy="5913720"/>
          </a:xfrm>
          <a:prstGeom prst="rect">
            <a:avLst/>
          </a:prstGeom>
          <a:noFill/>
          <a:ln>
            <a:noFill/>
          </a:ln>
        </p:spPr>
        <p:style>
          <a:lnRef idx="0"/>
          <a:fillRef idx="0"/>
          <a:effectRef idx="0"/>
          <a:fontRef idx="minor"/>
        </p:style>
        <p:txBody>
          <a:bodyPr lIns="90000" rIns="90000" tIns="45000" bIns="45000"/>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Datenbank von 242 Personen: gingen weg, drückten ein Interesse am Weggehen aus oder versuchten, wegzugehen, um ausländische nicht-staatliche bewaffnete Gruppe oder Regime zu unterstützen.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Ab 2015, aus 25 Staaten, die meisten sind ISIS, al-Qaida, al-Shabab oder den Taliban beigetreten.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Durchschnittsalter bei Abreise 24 Jahre alt; für 86% war das Internet primäre Rolle.</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42% erlebten ein religiöses Erwachen vor der Radikalisierung.</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12% erlebten ein traumatisches Ereignis, das zu ihrer Radikalisierung beigetragen hat.</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Seit 2002 sinkt die Radikalisierungsdauer: von 16,3 auf 9,8 Monate.</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Vorher: mehr als 80% mit anderen mit extremistischen Ansichten verbunden.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Vorher: mehr als 65% teilten öffentlich ihre radikalen Überzeugungen mit</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Vorher: weniger als 5% zeigten keine Warnzeichen  für das Weggehen.</a:t>
            </a:r>
            <a:endParaRPr b="0" lang="de-AT" sz="1800" spc="-1" strike="noStrike">
              <a:solidFill>
                <a:srgbClr val="000000"/>
              </a:solidFill>
              <a:uFill>
                <a:solidFill>
                  <a:srgbClr val="ffffff"/>
                </a:solidFill>
              </a:uFill>
              <a:latin typeface="Arial"/>
            </a:endParaRPr>
          </a:p>
          <a:p>
            <a:pPr>
              <a:lnSpc>
                <a:spcPct val="100000"/>
              </a:lnSpc>
              <a:spcBef>
                <a:spcPts val="439"/>
              </a:spcBef>
            </a:pPr>
            <a:r>
              <a:rPr b="0" lang="de-AT" sz="2000" spc="-1" strike="noStrike">
                <a:solidFill>
                  <a:srgbClr val="2f2b20"/>
                </a:solidFill>
                <a:uFill>
                  <a:solidFill>
                    <a:srgbClr val="ffffff"/>
                  </a:solidFill>
                </a:uFill>
                <a:latin typeface="Calibri"/>
                <a:ea typeface="DejaVu Sans"/>
              </a:rPr>
              <a:t>• </a:t>
            </a:r>
            <a:r>
              <a:rPr b="0" lang="de-AT" sz="2000" spc="-1" strike="noStrike">
                <a:solidFill>
                  <a:srgbClr val="2f2b20"/>
                </a:solidFill>
                <a:uFill>
                  <a:solidFill>
                    <a:srgbClr val="ffffff"/>
                  </a:solidFill>
                </a:uFill>
                <a:latin typeface="Calibri"/>
                <a:ea typeface="DejaVu Sans"/>
              </a:rPr>
              <a:t>52 waren an Anschlägen in den USA beteiligt: 6 erfolgreich (18 Todesfälle, 1304 Verletzungen).</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Adjacency.thmx</Template>
  <TotalTime>481</TotalTime>
  <Application>LibreOffice/5.2.6.2$Windows_X86_64 LibreOffice_project/a3100ed2409ebf1c212f5048fbe377c281438fdc</Application>
  <Words>2414</Words>
  <Paragraphs>135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2017-04-30T17:22:59Z</dcterms:created>
  <dc:creator>Janja Lalich</dc:creator>
  <dc:description/>
  <dc:language>de-AT</dc:language>
  <cp:lastModifiedBy/>
  <dcterms:modified xsi:type="dcterms:W3CDTF">2017-06-20T12:30:58Z</dcterms:modified>
  <cp:revision>39</cp:revision>
  <dc:subject/>
  <dc:title>Summary of Research on Radicalization in the 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Affichage à l'écran (4:3)</vt:lpwstr>
  </property>
  <property fmtid="{D5CDD505-2E9C-101B-9397-08002B2CF9AE}" pid="9" name="ScaleCrop">
    <vt:bool>0</vt:bool>
  </property>
  <property fmtid="{D5CDD505-2E9C-101B-9397-08002B2CF9AE}" pid="10" name="ShareDoc">
    <vt:bool>0</vt:bool>
  </property>
  <property fmtid="{D5CDD505-2E9C-101B-9397-08002B2CF9AE}" pid="11" name="Slides">
    <vt:i4>15</vt:i4>
  </property>
  <property fmtid="{D5CDD505-2E9C-101B-9397-08002B2CF9AE}" pid="12" name="_AdHocReviewCycleID">
    <vt:i4>-1290432174</vt:i4>
  </property>
  <property fmtid="{D5CDD505-2E9C-101B-9397-08002B2CF9AE}" pid="13" name="_AuthorEmail">
    <vt:lpwstr>mireille.degen@telenet.be</vt:lpwstr>
  </property>
  <property fmtid="{D5CDD505-2E9C-101B-9397-08002B2CF9AE}" pid="14" name="_AuthorEmailDisplayName">
    <vt:lpwstr>Mireille Degen</vt:lpwstr>
  </property>
  <property fmtid="{D5CDD505-2E9C-101B-9397-08002B2CF9AE}" pid="15" name="_EmailSubject">
    <vt:lpwstr>traductions</vt:lpwstr>
  </property>
  <property fmtid="{D5CDD505-2E9C-101B-9397-08002B2CF9AE}" pid="16" name="_NewReviewCycle">
    <vt:lpwstr/>
  </property>
</Properties>
</file>