
<file path=[Content_Types].xml><?xml version="1.0" encoding="utf-8"?>
<Types xmlns="http://schemas.openxmlformats.org/package/2006/content-types">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notesMasters/notesMaster1.xml" ContentType="application/vnd.openxmlformats-officedocument.presentationml.notesMaster+xml"/>
  <Override PartName="/ppt/notesMasters/_rels/notes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notesSlides/notesSlide1.xml" ContentType="application/vnd.openxmlformats-officedocument.presentationml.notesSlide+xml"/>
  <Override PartName="/ppt/notesSlides/_rels/notesSlide1.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slideLayouts/slideLayout9.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media/image1.png" ContentType="image/png"/>
  <Override PartName="/ppt/media/image2.png" ContentType="image/png"/>
  <Override PartName="/ppt/media/image3.png" ContentType="image/png"/>
  <Override PartName="/ppt/media/image4.png" ContentType="image/png"/>
  <Override PartName="/ppt/_rels/presentation.xml.rels" ContentType="application/vnd.openxmlformats-package.relationships+xml"/>
  <Override PartName="/ppt/slides/slide9.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_rels/slide9.xml.rels" ContentType="application/vnd.openxmlformats-package.relationships+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15.xml.rels" ContentType="application/vnd.openxmlformats-package.relationship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Lst>
  <p:sldSz cx="9144000" cy="6858000"/>
  <p:notesSz cx="7010400" cy="92964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notesMaster" Target="notesMasters/notesMaster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
</Relationships>
</file>

<file path=ppt/notesMasters/_rels/notesMaster1.xml.rels><?xml version="1.0" encoding="UTF-8"?>
<Relationships xmlns="http://schemas.openxmlformats.org/package/2006/relationships"><Relationship Id="rId1" Type="http://schemas.openxmlformats.org/officeDocument/2006/relationships/theme" Target="../theme/theme3.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6" name="PlaceHolder 1"/>
          <p:cNvSpPr>
            <a:spLocks noGrp="1"/>
          </p:cNvSpPr>
          <p:nvPr>
            <p:ph type="body"/>
          </p:nvPr>
        </p:nvSpPr>
        <p:spPr>
          <a:xfrm>
            <a:off x="756000" y="5078520"/>
            <a:ext cx="6047640" cy="4811040"/>
          </a:xfrm>
          <a:prstGeom prst="rect">
            <a:avLst/>
          </a:prstGeom>
        </p:spPr>
        <p:txBody>
          <a:bodyPr lIns="0" rIns="0" tIns="0" bIns="0"/>
          <a:p>
            <a:r>
              <a:rPr b="0" lang="de-AT" sz="2000" spc="-1" strike="noStrike">
                <a:solidFill>
                  <a:srgbClr val="000000"/>
                </a:solidFill>
                <a:uFill>
                  <a:solidFill>
                    <a:srgbClr val="ffffff"/>
                  </a:solidFill>
                </a:uFill>
                <a:latin typeface="Arial"/>
              </a:rPr>
              <a:t>Format der Notizen mittels Klicken bearbeiten</a:t>
            </a:r>
            <a:endParaRPr b="0" lang="de-AT" sz="2000" spc="-1" strike="noStrike">
              <a:solidFill>
                <a:srgbClr val="000000"/>
              </a:solidFill>
              <a:uFill>
                <a:solidFill>
                  <a:srgbClr val="ffffff"/>
                </a:solidFill>
              </a:uFill>
              <a:latin typeface="Arial"/>
            </a:endParaRPr>
          </a:p>
        </p:txBody>
      </p:sp>
      <p:sp>
        <p:nvSpPr>
          <p:cNvPr id="77" name="PlaceHolder 2"/>
          <p:cNvSpPr>
            <a:spLocks noGrp="1"/>
          </p:cNvSpPr>
          <p:nvPr>
            <p:ph type="hdr"/>
          </p:nvPr>
        </p:nvSpPr>
        <p:spPr>
          <a:xfrm>
            <a:off x="0" y="0"/>
            <a:ext cx="3280680" cy="534240"/>
          </a:xfrm>
          <a:prstGeom prst="rect">
            <a:avLst/>
          </a:prstGeom>
        </p:spPr>
        <p:txBody>
          <a:bodyPr lIns="0" rIns="0" tIns="0" bIns="0"/>
          <a:p>
            <a:r>
              <a:rPr b="0" lang="de-AT" sz="1400" spc="-1" strike="noStrike">
                <a:solidFill>
                  <a:srgbClr val="000000"/>
                </a:solidFill>
                <a:uFill>
                  <a:solidFill>
                    <a:srgbClr val="ffffff"/>
                  </a:solidFill>
                </a:uFill>
                <a:latin typeface="Times New Roman"/>
              </a:rPr>
              <a:t>&lt;Kopfzeile&gt;</a:t>
            </a:r>
            <a:endParaRPr b="0" lang="de-AT" sz="1400" spc="-1" strike="noStrike">
              <a:solidFill>
                <a:srgbClr val="000000"/>
              </a:solidFill>
              <a:uFill>
                <a:solidFill>
                  <a:srgbClr val="ffffff"/>
                </a:solidFill>
              </a:uFill>
              <a:latin typeface="Times New Roman"/>
            </a:endParaRPr>
          </a:p>
        </p:txBody>
      </p:sp>
      <p:sp>
        <p:nvSpPr>
          <p:cNvPr id="78" name="PlaceHolder 3"/>
          <p:cNvSpPr>
            <a:spLocks noGrp="1"/>
          </p:cNvSpPr>
          <p:nvPr>
            <p:ph type="dt"/>
          </p:nvPr>
        </p:nvSpPr>
        <p:spPr>
          <a:xfrm>
            <a:off x="4278960" y="0"/>
            <a:ext cx="3280680" cy="534240"/>
          </a:xfrm>
          <a:prstGeom prst="rect">
            <a:avLst/>
          </a:prstGeom>
        </p:spPr>
        <p:txBody>
          <a:bodyPr lIns="0" rIns="0" tIns="0" bIns="0"/>
          <a:p>
            <a:pPr algn="r"/>
            <a:r>
              <a:rPr b="0" lang="de-AT" sz="1400" spc="-1" strike="noStrike">
                <a:solidFill>
                  <a:srgbClr val="000000"/>
                </a:solidFill>
                <a:uFill>
                  <a:solidFill>
                    <a:srgbClr val="ffffff"/>
                  </a:solidFill>
                </a:uFill>
                <a:latin typeface="Times New Roman"/>
              </a:rPr>
              <a:t>&lt;Datum/Uhrzeit&gt;</a:t>
            </a:r>
            <a:endParaRPr b="0" lang="de-AT" sz="1400" spc="-1" strike="noStrike">
              <a:solidFill>
                <a:srgbClr val="000000"/>
              </a:solidFill>
              <a:uFill>
                <a:solidFill>
                  <a:srgbClr val="ffffff"/>
                </a:solidFill>
              </a:uFill>
              <a:latin typeface="Times New Roman"/>
            </a:endParaRPr>
          </a:p>
        </p:txBody>
      </p:sp>
      <p:sp>
        <p:nvSpPr>
          <p:cNvPr id="79" name="PlaceHolder 4"/>
          <p:cNvSpPr>
            <a:spLocks noGrp="1"/>
          </p:cNvSpPr>
          <p:nvPr>
            <p:ph type="ftr"/>
          </p:nvPr>
        </p:nvSpPr>
        <p:spPr>
          <a:xfrm>
            <a:off x="0" y="10157400"/>
            <a:ext cx="3280680" cy="534240"/>
          </a:xfrm>
          <a:prstGeom prst="rect">
            <a:avLst/>
          </a:prstGeom>
        </p:spPr>
        <p:txBody>
          <a:bodyPr lIns="0" rIns="0" tIns="0" bIns="0" anchor="b"/>
          <a:p>
            <a:r>
              <a:rPr b="0" lang="de-AT" sz="1400" spc="-1" strike="noStrike">
                <a:solidFill>
                  <a:srgbClr val="000000"/>
                </a:solidFill>
                <a:uFill>
                  <a:solidFill>
                    <a:srgbClr val="ffffff"/>
                  </a:solidFill>
                </a:uFill>
                <a:latin typeface="Times New Roman"/>
              </a:rPr>
              <a:t>&lt;Fußzeile&gt;</a:t>
            </a:r>
            <a:endParaRPr b="0" lang="de-AT" sz="1400" spc="-1" strike="noStrike">
              <a:solidFill>
                <a:srgbClr val="000000"/>
              </a:solidFill>
              <a:uFill>
                <a:solidFill>
                  <a:srgbClr val="ffffff"/>
                </a:solidFill>
              </a:uFill>
              <a:latin typeface="Times New Roman"/>
            </a:endParaRPr>
          </a:p>
        </p:txBody>
      </p:sp>
      <p:sp>
        <p:nvSpPr>
          <p:cNvPr id="80" name="PlaceHolder 5"/>
          <p:cNvSpPr>
            <a:spLocks noGrp="1"/>
          </p:cNvSpPr>
          <p:nvPr>
            <p:ph type="sldNum"/>
          </p:nvPr>
        </p:nvSpPr>
        <p:spPr>
          <a:xfrm>
            <a:off x="4278960" y="10157400"/>
            <a:ext cx="3280680" cy="534240"/>
          </a:xfrm>
          <a:prstGeom prst="rect">
            <a:avLst/>
          </a:prstGeom>
        </p:spPr>
        <p:txBody>
          <a:bodyPr lIns="0" rIns="0" tIns="0" bIns="0" anchor="b"/>
          <a:p>
            <a:pPr algn="r"/>
            <a:fld id="{E0DD88E7-687F-4B9A-92E8-2B1F4E87D214}" type="slidenum">
              <a:rPr b="0" lang="de-AT" sz="1400" spc="-1" strike="noStrike">
                <a:solidFill>
                  <a:srgbClr val="000000"/>
                </a:solidFill>
                <a:uFill>
                  <a:solidFill>
                    <a:srgbClr val="ffffff"/>
                  </a:solidFill>
                </a:uFill>
                <a:latin typeface="Times New Roman"/>
              </a:rPr>
              <a:t>&lt;Foliennummer&gt;</a:t>
            </a:fld>
            <a:endParaRPr b="0" lang="de-AT" sz="1400" spc="-1" strike="noStrike">
              <a:solidFill>
                <a:srgbClr val="000000"/>
              </a:solidFill>
              <a:uFill>
                <a:solidFill>
                  <a:srgbClr val="ffffff"/>
                </a:solidFill>
              </a:uFill>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1.xml.rels><?xml version="1.0" encoding="UTF-8"?>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
</Relationships>
</file>

<file path=ppt/notesSlides/notesSlide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1" name="PlaceHolder 1"/>
          <p:cNvSpPr>
            <a:spLocks noGrp="1"/>
          </p:cNvSpPr>
          <p:nvPr>
            <p:ph type="body"/>
          </p:nvPr>
        </p:nvSpPr>
        <p:spPr>
          <a:xfrm>
            <a:off x="701640" y="4416480"/>
            <a:ext cx="5605920" cy="4182120"/>
          </a:xfrm>
          <a:prstGeom prst="rect">
            <a:avLst/>
          </a:prstGeom>
        </p:spPr>
        <p:txBody>
          <a:bodyPr lIns="0" rIns="0" tIns="0" bIns="0"/>
          <a:p>
            <a:endParaRPr b="0" lang="de-AT" sz="2000" spc="-1" strike="noStrike">
              <a:solidFill>
                <a:srgbClr val="000000"/>
              </a:solidFill>
              <a:uFill>
                <a:solidFill>
                  <a:srgbClr val="ffffff"/>
                </a:solidFill>
              </a:uFill>
              <a:latin typeface="Arial"/>
            </a:endParaRPr>
          </a:p>
        </p:txBody>
      </p:sp>
      <p:sp>
        <p:nvSpPr>
          <p:cNvPr id="112" name="CustomShape 2"/>
          <p:cNvSpPr/>
          <p:nvPr/>
        </p:nvSpPr>
        <p:spPr>
          <a:xfrm>
            <a:off x="3970440" y="8829720"/>
            <a:ext cx="3037320" cy="464040"/>
          </a:xfrm>
          <a:prstGeom prst="rect">
            <a:avLst/>
          </a:prstGeom>
          <a:noFill/>
          <a:ln>
            <a:noFill/>
          </a:ln>
        </p:spPr>
        <p:style>
          <a:lnRef idx="0"/>
          <a:fillRef idx="0"/>
          <a:effectRef idx="0"/>
          <a:fontRef idx="minor"/>
        </p:style>
        <p:txBody>
          <a:bodyPr lIns="90000" rIns="90000" tIns="45000" bIns="45000" anchor="b"/>
          <a:p>
            <a:pPr algn="r">
              <a:lnSpc>
                <a:spcPct val="100000"/>
              </a:lnSpc>
            </a:pPr>
            <a:fld id="{8DDEB4D9-F0D5-4BE5-A5D5-0E228A10F504}" type="slidenum">
              <a:rPr b="0" lang="de-AT" sz="1200" spc="-1" strike="noStrike">
                <a:solidFill>
                  <a:srgbClr val="000000"/>
                </a:solidFill>
                <a:uFill>
                  <a:solidFill>
                    <a:srgbClr val="ffffff"/>
                  </a:solidFill>
                </a:uFill>
                <a:latin typeface="+mn-lt"/>
                <a:ea typeface="+mn-ea"/>
              </a:rPr>
              <a:t>&lt;Foliennummer&gt;</a:t>
            </a:fld>
            <a:endParaRPr b="0" lang="de-AT" sz="1800" spc="-1" strike="noStrike">
              <a:solidFill>
                <a:srgbClr val="000000"/>
              </a:solidFill>
              <a:uFill>
                <a:solidFill>
                  <a:srgbClr val="ffffff"/>
                </a:solidFill>
              </a:uFill>
              <a:latin typeface="Arial"/>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png"/><Relationship Id="rId3" Type="http://schemas.openxmlformats.org/officeDocument/2006/relationships/image" Target="../media/image4.png"/>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5" name="PlaceHolder 1"/>
          <p:cNvSpPr>
            <a:spLocks noGrp="1"/>
          </p:cNvSpPr>
          <p:nvPr>
            <p:ph type="title"/>
          </p:nvPr>
        </p:nvSpPr>
        <p:spPr>
          <a:xfrm>
            <a:off x="457200" y="273600"/>
            <a:ext cx="8229240" cy="1144800"/>
          </a:xfrm>
          <a:prstGeom prst="rect">
            <a:avLst/>
          </a:prstGeom>
        </p:spPr>
        <p:txBody>
          <a:bodyPr lIns="0" rIns="0" tIns="0" bIns="0" anchor="ctr"/>
          <a:p>
            <a:pPr algn="ctr"/>
            <a:endParaRPr b="0" lang="de-AT" sz="4400" spc="-1" strike="noStrike">
              <a:solidFill>
                <a:srgbClr val="000000"/>
              </a:solidFill>
              <a:uFill>
                <a:solidFill>
                  <a:srgbClr val="ffffff"/>
                </a:solidFill>
              </a:uFill>
              <a:latin typeface="Arial"/>
            </a:endParaRPr>
          </a:p>
        </p:txBody>
      </p:sp>
      <p:sp>
        <p:nvSpPr>
          <p:cNvPr id="26" name="PlaceHolder 2"/>
          <p:cNvSpPr>
            <a:spLocks noGrp="1"/>
          </p:cNvSpPr>
          <p:nvPr>
            <p:ph type="body"/>
          </p:nvPr>
        </p:nvSpPr>
        <p:spPr>
          <a:xfrm>
            <a:off x="457200" y="1604520"/>
            <a:ext cx="8229240" cy="1896840"/>
          </a:xfrm>
          <a:prstGeom prst="rect">
            <a:avLst/>
          </a:prstGeom>
        </p:spPr>
        <p:txBody>
          <a:bodyPr lIns="0" rIns="0" tIns="0" bIns="0"/>
          <a:p>
            <a:endParaRPr b="0" lang="de-AT" sz="3200" spc="-1" strike="noStrike">
              <a:solidFill>
                <a:srgbClr val="000000"/>
              </a:solidFill>
              <a:uFill>
                <a:solidFill>
                  <a:srgbClr val="ffffff"/>
                </a:solidFill>
              </a:uFill>
              <a:latin typeface="Arial"/>
            </a:endParaRPr>
          </a:p>
        </p:txBody>
      </p:sp>
      <p:sp>
        <p:nvSpPr>
          <p:cNvPr id="27" name="PlaceHolder 3"/>
          <p:cNvSpPr>
            <a:spLocks noGrp="1"/>
          </p:cNvSpPr>
          <p:nvPr>
            <p:ph type="body"/>
          </p:nvPr>
        </p:nvSpPr>
        <p:spPr>
          <a:xfrm>
            <a:off x="457200" y="3682080"/>
            <a:ext cx="8229240" cy="1896840"/>
          </a:xfrm>
          <a:prstGeom prst="rect">
            <a:avLst/>
          </a:prstGeom>
        </p:spPr>
        <p:txBody>
          <a:bodyPr lIns="0" rIns="0" tIns="0" bIns="0"/>
          <a:p>
            <a:endParaRPr b="0" lang="de-AT" sz="3200" spc="-1" strike="noStrike">
              <a:solidFill>
                <a:srgbClr val="000000"/>
              </a:solidFill>
              <a:uFill>
                <a:solidFill>
                  <a:srgbClr val="ffffff"/>
                </a:solidFill>
              </a:u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8" name="PlaceHolder 1"/>
          <p:cNvSpPr>
            <a:spLocks noGrp="1"/>
          </p:cNvSpPr>
          <p:nvPr>
            <p:ph type="title"/>
          </p:nvPr>
        </p:nvSpPr>
        <p:spPr>
          <a:xfrm>
            <a:off x="457200" y="273600"/>
            <a:ext cx="8229240" cy="1144800"/>
          </a:xfrm>
          <a:prstGeom prst="rect">
            <a:avLst/>
          </a:prstGeom>
        </p:spPr>
        <p:txBody>
          <a:bodyPr lIns="0" rIns="0" tIns="0" bIns="0" anchor="ctr"/>
          <a:p>
            <a:pPr algn="ctr"/>
            <a:endParaRPr b="0" lang="de-AT" sz="4400" spc="-1" strike="noStrike">
              <a:solidFill>
                <a:srgbClr val="000000"/>
              </a:solidFill>
              <a:uFill>
                <a:solidFill>
                  <a:srgbClr val="ffffff"/>
                </a:solidFill>
              </a:uFill>
              <a:latin typeface="Arial"/>
            </a:endParaRPr>
          </a:p>
        </p:txBody>
      </p:sp>
      <p:sp>
        <p:nvSpPr>
          <p:cNvPr id="29" name="PlaceHolder 2"/>
          <p:cNvSpPr>
            <a:spLocks noGrp="1"/>
          </p:cNvSpPr>
          <p:nvPr>
            <p:ph type="body"/>
          </p:nvPr>
        </p:nvSpPr>
        <p:spPr>
          <a:xfrm>
            <a:off x="457200" y="1604520"/>
            <a:ext cx="4015800" cy="1896840"/>
          </a:xfrm>
          <a:prstGeom prst="rect">
            <a:avLst/>
          </a:prstGeom>
        </p:spPr>
        <p:txBody>
          <a:bodyPr lIns="0" rIns="0" tIns="0" bIns="0"/>
          <a:p>
            <a:endParaRPr b="0" lang="de-AT" sz="3200" spc="-1" strike="noStrike">
              <a:solidFill>
                <a:srgbClr val="000000"/>
              </a:solidFill>
              <a:uFill>
                <a:solidFill>
                  <a:srgbClr val="ffffff"/>
                </a:solidFill>
              </a:uFill>
              <a:latin typeface="Arial"/>
            </a:endParaRPr>
          </a:p>
        </p:txBody>
      </p:sp>
      <p:sp>
        <p:nvSpPr>
          <p:cNvPr id="30" name="PlaceHolder 3"/>
          <p:cNvSpPr>
            <a:spLocks noGrp="1"/>
          </p:cNvSpPr>
          <p:nvPr>
            <p:ph type="body"/>
          </p:nvPr>
        </p:nvSpPr>
        <p:spPr>
          <a:xfrm>
            <a:off x="4674240" y="1604520"/>
            <a:ext cx="4015800" cy="1896840"/>
          </a:xfrm>
          <a:prstGeom prst="rect">
            <a:avLst/>
          </a:prstGeom>
        </p:spPr>
        <p:txBody>
          <a:bodyPr lIns="0" rIns="0" tIns="0" bIns="0"/>
          <a:p>
            <a:endParaRPr b="0" lang="de-AT" sz="3200" spc="-1" strike="noStrike">
              <a:solidFill>
                <a:srgbClr val="000000"/>
              </a:solidFill>
              <a:uFill>
                <a:solidFill>
                  <a:srgbClr val="ffffff"/>
                </a:solidFill>
              </a:uFill>
              <a:latin typeface="Arial"/>
            </a:endParaRPr>
          </a:p>
        </p:txBody>
      </p:sp>
      <p:sp>
        <p:nvSpPr>
          <p:cNvPr id="31" name="PlaceHolder 4"/>
          <p:cNvSpPr>
            <a:spLocks noGrp="1"/>
          </p:cNvSpPr>
          <p:nvPr>
            <p:ph type="body"/>
          </p:nvPr>
        </p:nvSpPr>
        <p:spPr>
          <a:xfrm>
            <a:off x="4674240" y="3682080"/>
            <a:ext cx="4015800" cy="1896840"/>
          </a:xfrm>
          <a:prstGeom prst="rect">
            <a:avLst/>
          </a:prstGeom>
        </p:spPr>
        <p:txBody>
          <a:bodyPr lIns="0" rIns="0" tIns="0" bIns="0"/>
          <a:p>
            <a:endParaRPr b="0" lang="de-AT" sz="3200" spc="-1" strike="noStrike">
              <a:solidFill>
                <a:srgbClr val="000000"/>
              </a:solidFill>
              <a:uFill>
                <a:solidFill>
                  <a:srgbClr val="ffffff"/>
                </a:solidFill>
              </a:uFill>
              <a:latin typeface="Arial"/>
            </a:endParaRPr>
          </a:p>
        </p:txBody>
      </p:sp>
      <p:sp>
        <p:nvSpPr>
          <p:cNvPr id="32" name="PlaceHolder 5"/>
          <p:cNvSpPr>
            <a:spLocks noGrp="1"/>
          </p:cNvSpPr>
          <p:nvPr>
            <p:ph type="body"/>
          </p:nvPr>
        </p:nvSpPr>
        <p:spPr>
          <a:xfrm>
            <a:off x="457200" y="3682080"/>
            <a:ext cx="4015800" cy="1896840"/>
          </a:xfrm>
          <a:prstGeom prst="rect">
            <a:avLst/>
          </a:prstGeom>
        </p:spPr>
        <p:txBody>
          <a:bodyPr lIns="0" rIns="0" tIns="0" bIns="0"/>
          <a:p>
            <a:endParaRPr b="0" lang="de-AT" sz="3200" spc="-1" strike="noStrike">
              <a:solidFill>
                <a:srgbClr val="000000"/>
              </a:solidFill>
              <a:uFill>
                <a:solidFill>
                  <a:srgbClr val="ffffff"/>
                </a:solidFill>
              </a:u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3" name="PlaceHolder 1"/>
          <p:cNvSpPr>
            <a:spLocks noGrp="1"/>
          </p:cNvSpPr>
          <p:nvPr>
            <p:ph type="title"/>
          </p:nvPr>
        </p:nvSpPr>
        <p:spPr>
          <a:xfrm>
            <a:off x="457200" y="273600"/>
            <a:ext cx="8229240" cy="1144800"/>
          </a:xfrm>
          <a:prstGeom prst="rect">
            <a:avLst/>
          </a:prstGeom>
        </p:spPr>
        <p:txBody>
          <a:bodyPr lIns="0" rIns="0" tIns="0" bIns="0" anchor="ctr"/>
          <a:p>
            <a:pPr algn="ctr"/>
            <a:endParaRPr b="0" lang="de-AT" sz="4400" spc="-1" strike="noStrike">
              <a:solidFill>
                <a:srgbClr val="000000"/>
              </a:solidFill>
              <a:uFill>
                <a:solidFill>
                  <a:srgbClr val="ffffff"/>
                </a:solidFill>
              </a:uFill>
              <a:latin typeface="Arial"/>
            </a:endParaRPr>
          </a:p>
        </p:txBody>
      </p:sp>
      <p:sp>
        <p:nvSpPr>
          <p:cNvPr id="34" name="PlaceHolder 2"/>
          <p:cNvSpPr>
            <a:spLocks noGrp="1"/>
          </p:cNvSpPr>
          <p:nvPr>
            <p:ph type="body"/>
          </p:nvPr>
        </p:nvSpPr>
        <p:spPr>
          <a:xfrm>
            <a:off x="457200" y="1604520"/>
            <a:ext cx="8229240" cy="3977280"/>
          </a:xfrm>
          <a:prstGeom prst="rect">
            <a:avLst/>
          </a:prstGeom>
        </p:spPr>
        <p:txBody>
          <a:bodyPr lIns="0" rIns="0" tIns="0" bIns="0"/>
          <a:p>
            <a:endParaRPr b="0" lang="de-AT" sz="3200" spc="-1" strike="noStrike">
              <a:solidFill>
                <a:srgbClr val="000000"/>
              </a:solidFill>
              <a:uFill>
                <a:solidFill>
                  <a:srgbClr val="ffffff"/>
                </a:solidFill>
              </a:uFill>
              <a:latin typeface="Arial"/>
            </a:endParaRPr>
          </a:p>
        </p:txBody>
      </p:sp>
      <p:sp>
        <p:nvSpPr>
          <p:cNvPr id="35" name="PlaceHolder 3"/>
          <p:cNvSpPr>
            <a:spLocks noGrp="1"/>
          </p:cNvSpPr>
          <p:nvPr>
            <p:ph type="body"/>
          </p:nvPr>
        </p:nvSpPr>
        <p:spPr>
          <a:xfrm>
            <a:off x="457200" y="1604520"/>
            <a:ext cx="8229240" cy="3977280"/>
          </a:xfrm>
          <a:prstGeom prst="rect">
            <a:avLst/>
          </a:prstGeom>
        </p:spPr>
        <p:txBody>
          <a:bodyPr lIns="0" rIns="0" tIns="0" bIns="0"/>
          <a:p>
            <a:endParaRPr b="0" lang="de-AT" sz="3200" spc="-1" strike="noStrike">
              <a:solidFill>
                <a:srgbClr val="000000"/>
              </a:solidFill>
              <a:uFill>
                <a:solidFill>
                  <a:srgbClr val="ffffff"/>
                </a:solidFill>
              </a:uFill>
              <a:latin typeface="Arial"/>
            </a:endParaRPr>
          </a:p>
        </p:txBody>
      </p:sp>
      <p:pic>
        <p:nvPicPr>
          <p:cNvPr id="36" name="" descr=""/>
          <p:cNvPicPr/>
          <p:nvPr/>
        </p:nvPicPr>
        <p:blipFill>
          <a:blip r:embed="rId2"/>
          <a:stretch/>
        </p:blipFill>
        <p:spPr>
          <a:xfrm>
            <a:off x="2079000" y="1604520"/>
            <a:ext cx="4985280" cy="3977280"/>
          </a:xfrm>
          <a:prstGeom prst="rect">
            <a:avLst/>
          </a:prstGeom>
          <a:ln>
            <a:noFill/>
          </a:ln>
        </p:spPr>
      </p:pic>
      <p:pic>
        <p:nvPicPr>
          <p:cNvPr id="37" name="" descr=""/>
          <p:cNvPicPr/>
          <p:nvPr/>
        </p:nvPicPr>
        <p:blipFill>
          <a:blip r:embed="rId3"/>
          <a:stretch/>
        </p:blipFill>
        <p:spPr>
          <a:xfrm>
            <a:off x="2079000" y="1604520"/>
            <a:ext cx="4985280" cy="3977280"/>
          </a:xfrm>
          <a:prstGeom prst="rect">
            <a:avLst/>
          </a:prstGeom>
          <a:ln>
            <a:noFill/>
          </a:ln>
        </p:spPr>
      </p:pic>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2" name="PlaceHolder 1"/>
          <p:cNvSpPr>
            <a:spLocks noGrp="1"/>
          </p:cNvSpPr>
          <p:nvPr>
            <p:ph type="title"/>
          </p:nvPr>
        </p:nvSpPr>
        <p:spPr>
          <a:xfrm>
            <a:off x="457200" y="273600"/>
            <a:ext cx="8229240" cy="1144800"/>
          </a:xfrm>
          <a:prstGeom prst="rect">
            <a:avLst/>
          </a:prstGeom>
        </p:spPr>
        <p:txBody>
          <a:bodyPr lIns="0" rIns="0" tIns="0" bIns="0" anchor="ctr"/>
          <a:p>
            <a:pPr algn="ctr"/>
            <a:endParaRPr b="0" lang="de-AT" sz="4400" spc="-1" strike="noStrike">
              <a:solidFill>
                <a:srgbClr val="000000"/>
              </a:solidFill>
              <a:uFill>
                <a:solidFill>
                  <a:srgbClr val="ffffff"/>
                </a:solidFill>
              </a:uFill>
              <a:latin typeface="Arial"/>
            </a:endParaRPr>
          </a:p>
        </p:txBody>
      </p:sp>
      <p:sp>
        <p:nvSpPr>
          <p:cNvPr id="43" name="PlaceHolder 2"/>
          <p:cNvSpPr>
            <a:spLocks noGrp="1"/>
          </p:cNvSpPr>
          <p:nvPr>
            <p:ph type="subTitle"/>
          </p:nvPr>
        </p:nvSpPr>
        <p:spPr>
          <a:xfrm>
            <a:off x="457200" y="1604520"/>
            <a:ext cx="8229240" cy="3977280"/>
          </a:xfrm>
          <a:prstGeom prst="rect">
            <a:avLst/>
          </a:prstGeom>
        </p:spPr>
        <p:txBody>
          <a:bodyPr lIns="0" rIns="0" tIns="0" bIns="0" anchor="ctr"/>
          <a:p>
            <a:pPr algn="ctr"/>
            <a:endParaRPr b="0" lang="de-AT" sz="3200" spc="-1" strike="noStrike">
              <a:solidFill>
                <a:srgbClr val="000000"/>
              </a:solidFill>
              <a:uFill>
                <a:solidFill>
                  <a:srgbClr val="ffffff"/>
                </a:solidFill>
              </a:u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4" name="PlaceHolder 1"/>
          <p:cNvSpPr>
            <a:spLocks noGrp="1"/>
          </p:cNvSpPr>
          <p:nvPr>
            <p:ph type="title"/>
          </p:nvPr>
        </p:nvSpPr>
        <p:spPr>
          <a:xfrm>
            <a:off x="457200" y="273600"/>
            <a:ext cx="8229240" cy="1144800"/>
          </a:xfrm>
          <a:prstGeom prst="rect">
            <a:avLst/>
          </a:prstGeom>
        </p:spPr>
        <p:txBody>
          <a:bodyPr lIns="0" rIns="0" tIns="0" bIns="0" anchor="ctr"/>
          <a:p>
            <a:pPr algn="ctr"/>
            <a:endParaRPr b="0" lang="de-AT" sz="4400" spc="-1" strike="noStrike">
              <a:solidFill>
                <a:srgbClr val="000000"/>
              </a:solidFill>
              <a:uFill>
                <a:solidFill>
                  <a:srgbClr val="ffffff"/>
                </a:solidFill>
              </a:uFill>
              <a:latin typeface="Arial"/>
            </a:endParaRPr>
          </a:p>
        </p:txBody>
      </p:sp>
      <p:sp>
        <p:nvSpPr>
          <p:cNvPr id="45" name="PlaceHolder 2"/>
          <p:cNvSpPr>
            <a:spLocks noGrp="1"/>
          </p:cNvSpPr>
          <p:nvPr>
            <p:ph type="body"/>
          </p:nvPr>
        </p:nvSpPr>
        <p:spPr>
          <a:xfrm>
            <a:off x="457200" y="1604520"/>
            <a:ext cx="8229240" cy="3977280"/>
          </a:xfrm>
          <a:prstGeom prst="rect">
            <a:avLst/>
          </a:prstGeom>
        </p:spPr>
        <p:txBody>
          <a:bodyPr lIns="0" rIns="0" tIns="0" bIns="0"/>
          <a:p>
            <a:endParaRPr b="0" lang="de-AT" sz="3200" spc="-1" strike="noStrike">
              <a:solidFill>
                <a:srgbClr val="000000"/>
              </a:solidFill>
              <a:uFill>
                <a:solidFill>
                  <a:srgbClr val="ffffff"/>
                </a:solidFill>
              </a:u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46" name="PlaceHolder 1"/>
          <p:cNvSpPr>
            <a:spLocks noGrp="1"/>
          </p:cNvSpPr>
          <p:nvPr>
            <p:ph type="title"/>
          </p:nvPr>
        </p:nvSpPr>
        <p:spPr>
          <a:xfrm>
            <a:off x="457200" y="273600"/>
            <a:ext cx="8229240" cy="1144800"/>
          </a:xfrm>
          <a:prstGeom prst="rect">
            <a:avLst/>
          </a:prstGeom>
        </p:spPr>
        <p:txBody>
          <a:bodyPr lIns="0" rIns="0" tIns="0" bIns="0" anchor="ctr"/>
          <a:p>
            <a:pPr algn="ctr"/>
            <a:endParaRPr b="0" lang="de-AT" sz="4400" spc="-1" strike="noStrike">
              <a:solidFill>
                <a:srgbClr val="000000"/>
              </a:solidFill>
              <a:uFill>
                <a:solidFill>
                  <a:srgbClr val="ffffff"/>
                </a:solidFill>
              </a:uFill>
              <a:latin typeface="Arial"/>
            </a:endParaRPr>
          </a:p>
        </p:txBody>
      </p:sp>
      <p:sp>
        <p:nvSpPr>
          <p:cNvPr id="47" name="PlaceHolder 2"/>
          <p:cNvSpPr>
            <a:spLocks noGrp="1"/>
          </p:cNvSpPr>
          <p:nvPr>
            <p:ph type="body"/>
          </p:nvPr>
        </p:nvSpPr>
        <p:spPr>
          <a:xfrm>
            <a:off x="457200" y="1604520"/>
            <a:ext cx="4015800" cy="3977280"/>
          </a:xfrm>
          <a:prstGeom prst="rect">
            <a:avLst/>
          </a:prstGeom>
        </p:spPr>
        <p:txBody>
          <a:bodyPr lIns="0" rIns="0" tIns="0" bIns="0"/>
          <a:p>
            <a:endParaRPr b="0" lang="de-AT" sz="3200" spc="-1" strike="noStrike">
              <a:solidFill>
                <a:srgbClr val="000000"/>
              </a:solidFill>
              <a:uFill>
                <a:solidFill>
                  <a:srgbClr val="ffffff"/>
                </a:solidFill>
              </a:uFill>
              <a:latin typeface="Arial"/>
            </a:endParaRPr>
          </a:p>
        </p:txBody>
      </p:sp>
      <p:sp>
        <p:nvSpPr>
          <p:cNvPr id="48" name="PlaceHolder 3"/>
          <p:cNvSpPr>
            <a:spLocks noGrp="1"/>
          </p:cNvSpPr>
          <p:nvPr>
            <p:ph type="body"/>
          </p:nvPr>
        </p:nvSpPr>
        <p:spPr>
          <a:xfrm>
            <a:off x="4674240" y="1604520"/>
            <a:ext cx="4015800" cy="3977280"/>
          </a:xfrm>
          <a:prstGeom prst="rect">
            <a:avLst/>
          </a:prstGeom>
        </p:spPr>
        <p:txBody>
          <a:bodyPr lIns="0" rIns="0" tIns="0" bIns="0"/>
          <a:p>
            <a:endParaRPr b="0" lang="de-AT" sz="3200" spc="-1" strike="noStrike">
              <a:solidFill>
                <a:srgbClr val="000000"/>
              </a:solidFill>
              <a:uFill>
                <a:solidFill>
                  <a:srgbClr val="ffffff"/>
                </a:solidFill>
              </a:u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49" name="PlaceHolder 1"/>
          <p:cNvSpPr>
            <a:spLocks noGrp="1"/>
          </p:cNvSpPr>
          <p:nvPr>
            <p:ph type="title"/>
          </p:nvPr>
        </p:nvSpPr>
        <p:spPr>
          <a:xfrm>
            <a:off x="457200" y="273600"/>
            <a:ext cx="8229240" cy="1144800"/>
          </a:xfrm>
          <a:prstGeom prst="rect">
            <a:avLst/>
          </a:prstGeom>
        </p:spPr>
        <p:txBody>
          <a:bodyPr lIns="0" rIns="0" tIns="0" bIns="0" anchor="ctr"/>
          <a:p>
            <a:pPr algn="ctr"/>
            <a:endParaRPr b="0" lang="de-AT" sz="4400" spc="-1" strike="noStrike">
              <a:solidFill>
                <a:srgbClr val="000000"/>
              </a:solidFill>
              <a:uFill>
                <a:solidFill>
                  <a:srgbClr val="ffffff"/>
                </a:solidFill>
              </a:u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0" name="PlaceHolder 1"/>
          <p:cNvSpPr>
            <a:spLocks noGrp="1"/>
          </p:cNvSpPr>
          <p:nvPr>
            <p:ph type="subTitle"/>
          </p:nvPr>
        </p:nvSpPr>
        <p:spPr>
          <a:xfrm>
            <a:off x="457200" y="273600"/>
            <a:ext cx="8229240" cy="5307840"/>
          </a:xfrm>
          <a:prstGeom prst="rect">
            <a:avLst/>
          </a:prstGeom>
        </p:spPr>
        <p:txBody>
          <a:bodyPr lIns="0" rIns="0" tIns="0" bIns="0" anchor="ctr"/>
          <a:p>
            <a:pPr algn="ctr"/>
            <a:endParaRPr b="0" lang="de-AT" sz="3200" spc="-1" strike="noStrike">
              <a:solidFill>
                <a:srgbClr val="000000"/>
              </a:solidFill>
              <a:uFill>
                <a:solidFill>
                  <a:srgbClr val="ffffff"/>
                </a:solidFill>
              </a:u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1" name="PlaceHolder 1"/>
          <p:cNvSpPr>
            <a:spLocks noGrp="1"/>
          </p:cNvSpPr>
          <p:nvPr>
            <p:ph type="title"/>
          </p:nvPr>
        </p:nvSpPr>
        <p:spPr>
          <a:xfrm>
            <a:off x="457200" y="273600"/>
            <a:ext cx="8229240" cy="1144800"/>
          </a:xfrm>
          <a:prstGeom prst="rect">
            <a:avLst/>
          </a:prstGeom>
        </p:spPr>
        <p:txBody>
          <a:bodyPr lIns="0" rIns="0" tIns="0" bIns="0" anchor="ctr"/>
          <a:p>
            <a:pPr algn="ctr"/>
            <a:endParaRPr b="0" lang="de-AT" sz="4400" spc="-1" strike="noStrike">
              <a:solidFill>
                <a:srgbClr val="000000"/>
              </a:solidFill>
              <a:uFill>
                <a:solidFill>
                  <a:srgbClr val="ffffff"/>
                </a:solidFill>
              </a:uFill>
              <a:latin typeface="Arial"/>
            </a:endParaRPr>
          </a:p>
        </p:txBody>
      </p:sp>
      <p:sp>
        <p:nvSpPr>
          <p:cNvPr id="52" name="PlaceHolder 2"/>
          <p:cNvSpPr>
            <a:spLocks noGrp="1"/>
          </p:cNvSpPr>
          <p:nvPr>
            <p:ph type="body"/>
          </p:nvPr>
        </p:nvSpPr>
        <p:spPr>
          <a:xfrm>
            <a:off x="457200" y="1604520"/>
            <a:ext cx="4015800" cy="1896840"/>
          </a:xfrm>
          <a:prstGeom prst="rect">
            <a:avLst/>
          </a:prstGeom>
        </p:spPr>
        <p:txBody>
          <a:bodyPr lIns="0" rIns="0" tIns="0" bIns="0"/>
          <a:p>
            <a:endParaRPr b="0" lang="de-AT" sz="3200" spc="-1" strike="noStrike">
              <a:solidFill>
                <a:srgbClr val="000000"/>
              </a:solidFill>
              <a:uFill>
                <a:solidFill>
                  <a:srgbClr val="ffffff"/>
                </a:solidFill>
              </a:uFill>
              <a:latin typeface="Arial"/>
            </a:endParaRPr>
          </a:p>
        </p:txBody>
      </p:sp>
      <p:sp>
        <p:nvSpPr>
          <p:cNvPr id="53" name="PlaceHolder 3"/>
          <p:cNvSpPr>
            <a:spLocks noGrp="1"/>
          </p:cNvSpPr>
          <p:nvPr>
            <p:ph type="body"/>
          </p:nvPr>
        </p:nvSpPr>
        <p:spPr>
          <a:xfrm>
            <a:off x="457200" y="3682080"/>
            <a:ext cx="4015800" cy="1896840"/>
          </a:xfrm>
          <a:prstGeom prst="rect">
            <a:avLst/>
          </a:prstGeom>
        </p:spPr>
        <p:txBody>
          <a:bodyPr lIns="0" rIns="0" tIns="0" bIns="0"/>
          <a:p>
            <a:endParaRPr b="0" lang="de-AT" sz="3200" spc="-1" strike="noStrike">
              <a:solidFill>
                <a:srgbClr val="000000"/>
              </a:solidFill>
              <a:uFill>
                <a:solidFill>
                  <a:srgbClr val="ffffff"/>
                </a:solidFill>
              </a:uFill>
              <a:latin typeface="Arial"/>
            </a:endParaRPr>
          </a:p>
        </p:txBody>
      </p:sp>
      <p:sp>
        <p:nvSpPr>
          <p:cNvPr id="54" name="PlaceHolder 4"/>
          <p:cNvSpPr>
            <a:spLocks noGrp="1"/>
          </p:cNvSpPr>
          <p:nvPr>
            <p:ph type="body"/>
          </p:nvPr>
        </p:nvSpPr>
        <p:spPr>
          <a:xfrm>
            <a:off x="4674240" y="1604520"/>
            <a:ext cx="4015800" cy="3977280"/>
          </a:xfrm>
          <a:prstGeom prst="rect">
            <a:avLst/>
          </a:prstGeom>
        </p:spPr>
        <p:txBody>
          <a:bodyPr lIns="0" rIns="0" tIns="0" bIns="0"/>
          <a:p>
            <a:endParaRPr b="0" lang="de-AT" sz="3200" spc="-1" strike="noStrike">
              <a:solidFill>
                <a:srgbClr val="000000"/>
              </a:solidFill>
              <a:uFill>
                <a:solidFill>
                  <a:srgbClr val="ffffff"/>
                </a:solidFill>
              </a:u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 name="PlaceHolder 1"/>
          <p:cNvSpPr>
            <a:spLocks noGrp="1"/>
          </p:cNvSpPr>
          <p:nvPr>
            <p:ph type="title"/>
          </p:nvPr>
        </p:nvSpPr>
        <p:spPr>
          <a:xfrm>
            <a:off x="457200" y="273600"/>
            <a:ext cx="8229240" cy="1144800"/>
          </a:xfrm>
          <a:prstGeom prst="rect">
            <a:avLst/>
          </a:prstGeom>
        </p:spPr>
        <p:txBody>
          <a:bodyPr lIns="0" rIns="0" tIns="0" bIns="0" anchor="ctr"/>
          <a:p>
            <a:pPr algn="ctr"/>
            <a:endParaRPr b="0" lang="de-AT" sz="4400" spc="-1" strike="noStrike">
              <a:solidFill>
                <a:srgbClr val="000000"/>
              </a:solidFill>
              <a:uFill>
                <a:solidFill>
                  <a:srgbClr val="ffffff"/>
                </a:solidFill>
              </a:uFill>
              <a:latin typeface="Arial"/>
            </a:endParaRPr>
          </a:p>
        </p:txBody>
      </p:sp>
      <p:sp>
        <p:nvSpPr>
          <p:cNvPr id="5" name="PlaceHolder 2"/>
          <p:cNvSpPr>
            <a:spLocks noGrp="1"/>
          </p:cNvSpPr>
          <p:nvPr>
            <p:ph type="subTitle"/>
          </p:nvPr>
        </p:nvSpPr>
        <p:spPr>
          <a:xfrm>
            <a:off x="457200" y="1604520"/>
            <a:ext cx="8229240" cy="3977280"/>
          </a:xfrm>
          <a:prstGeom prst="rect">
            <a:avLst/>
          </a:prstGeom>
        </p:spPr>
        <p:txBody>
          <a:bodyPr lIns="0" rIns="0" tIns="0" bIns="0" anchor="ctr"/>
          <a:p>
            <a:pPr algn="ctr"/>
            <a:endParaRPr b="0" lang="de-AT" sz="3200" spc="-1" strike="noStrike">
              <a:solidFill>
                <a:srgbClr val="000000"/>
              </a:solidFill>
              <a:uFill>
                <a:solidFill>
                  <a:srgbClr val="ffffff"/>
                </a:solidFill>
              </a:u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457200" y="273600"/>
            <a:ext cx="8229240" cy="1144800"/>
          </a:xfrm>
          <a:prstGeom prst="rect">
            <a:avLst/>
          </a:prstGeom>
        </p:spPr>
        <p:txBody>
          <a:bodyPr lIns="0" rIns="0" tIns="0" bIns="0" anchor="ctr"/>
          <a:p>
            <a:pPr algn="ctr"/>
            <a:endParaRPr b="0" lang="de-AT" sz="4400" spc="-1" strike="noStrike">
              <a:solidFill>
                <a:srgbClr val="000000"/>
              </a:solidFill>
              <a:uFill>
                <a:solidFill>
                  <a:srgbClr val="ffffff"/>
                </a:solidFill>
              </a:uFill>
              <a:latin typeface="Arial"/>
            </a:endParaRPr>
          </a:p>
        </p:txBody>
      </p:sp>
      <p:sp>
        <p:nvSpPr>
          <p:cNvPr id="56" name="PlaceHolder 2"/>
          <p:cNvSpPr>
            <a:spLocks noGrp="1"/>
          </p:cNvSpPr>
          <p:nvPr>
            <p:ph type="body"/>
          </p:nvPr>
        </p:nvSpPr>
        <p:spPr>
          <a:xfrm>
            <a:off x="457200" y="1604520"/>
            <a:ext cx="4015800" cy="3977280"/>
          </a:xfrm>
          <a:prstGeom prst="rect">
            <a:avLst/>
          </a:prstGeom>
        </p:spPr>
        <p:txBody>
          <a:bodyPr lIns="0" rIns="0" tIns="0" bIns="0"/>
          <a:p>
            <a:endParaRPr b="0" lang="de-AT" sz="3200" spc="-1" strike="noStrike">
              <a:solidFill>
                <a:srgbClr val="000000"/>
              </a:solidFill>
              <a:uFill>
                <a:solidFill>
                  <a:srgbClr val="ffffff"/>
                </a:solidFill>
              </a:uFill>
              <a:latin typeface="Arial"/>
            </a:endParaRPr>
          </a:p>
        </p:txBody>
      </p:sp>
      <p:sp>
        <p:nvSpPr>
          <p:cNvPr id="57" name="PlaceHolder 3"/>
          <p:cNvSpPr>
            <a:spLocks noGrp="1"/>
          </p:cNvSpPr>
          <p:nvPr>
            <p:ph type="body"/>
          </p:nvPr>
        </p:nvSpPr>
        <p:spPr>
          <a:xfrm>
            <a:off x="4674240" y="1604520"/>
            <a:ext cx="4015800" cy="1896840"/>
          </a:xfrm>
          <a:prstGeom prst="rect">
            <a:avLst/>
          </a:prstGeom>
        </p:spPr>
        <p:txBody>
          <a:bodyPr lIns="0" rIns="0" tIns="0" bIns="0"/>
          <a:p>
            <a:endParaRPr b="0" lang="de-AT" sz="3200" spc="-1" strike="noStrike">
              <a:solidFill>
                <a:srgbClr val="000000"/>
              </a:solidFill>
              <a:uFill>
                <a:solidFill>
                  <a:srgbClr val="ffffff"/>
                </a:solidFill>
              </a:uFill>
              <a:latin typeface="Arial"/>
            </a:endParaRPr>
          </a:p>
        </p:txBody>
      </p:sp>
      <p:sp>
        <p:nvSpPr>
          <p:cNvPr id="58" name="PlaceHolder 4"/>
          <p:cNvSpPr>
            <a:spLocks noGrp="1"/>
          </p:cNvSpPr>
          <p:nvPr>
            <p:ph type="body"/>
          </p:nvPr>
        </p:nvSpPr>
        <p:spPr>
          <a:xfrm>
            <a:off x="4674240" y="3682080"/>
            <a:ext cx="4015800" cy="1896840"/>
          </a:xfrm>
          <a:prstGeom prst="rect">
            <a:avLst/>
          </a:prstGeom>
        </p:spPr>
        <p:txBody>
          <a:bodyPr lIns="0" rIns="0" tIns="0" bIns="0"/>
          <a:p>
            <a:endParaRPr b="0" lang="de-AT" sz="3200" spc="-1" strike="noStrike">
              <a:solidFill>
                <a:srgbClr val="000000"/>
              </a:solidFill>
              <a:uFill>
                <a:solidFill>
                  <a:srgbClr val="ffffff"/>
                </a:solidFill>
              </a:u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457200" y="273600"/>
            <a:ext cx="8229240" cy="1144800"/>
          </a:xfrm>
          <a:prstGeom prst="rect">
            <a:avLst/>
          </a:prstGeom>
        </p:spPr>
        <p:txBody>
          <a:bodyPr lIns="0" rIns="0" tIns="0" bIns="0" anchor="ctr"/>
          <a:p>
            <a:pPr algn="ctr"/>
            <a:endParaRPr b="0" lang="de-AT" sz="4400" spc="-1" strike="noStrike">
              <a:solidFill>
                <a:srgbClr val="000000"/>
              </a:solidFill>
              <a:uFill>
                <a:solidFill>
                  <a:srgbClr val="ffffff"/>
                </a:solidFill>
              </a:uFill>
              <a:latin typeface="Arial"/>
            </a:endParaRPr>
          </a:p>
        </p:txBody>
      </p:sp>
      <p:sp>
        <p:nvSpPr>
          <p:cNvPr id="60" name="PlaceHolder 2"/>
          <p:cNvSpPr>
            <a:spLocks noGrp="1"/>
          </p:cNvSpPr>
          <p:nvPr>
            <p:ph type="body"/>
          </p:nvPr>
        </p:nvSpPr>
        <p:spPr>
          <a:xfrm>
            <a:off x="457200" y="1604520"/>
            <a:ext cx="4015800" cy="1896840"/>
          </a:xfrm>
          <a:prstGeom prst="rect">
            <a:avLst/>
          </a:prstGeom>
        </p:spPr>
        <p:txBody>
          <a:bodyPr lIns="0" rIns="0" tIns="0" bIns="0"/>
          <a:p>
            <a:endParaRPr b="0" lang="de-AT" sz="3200" spc="-1" strike="noStrike">
              <a:solidFill>
                <a:srgbClr val="000000"/>
              </a:solidFill>
              <a:uFill>
                <a:solidFill>
                  <a:srgbClr val="ffffff"/>
                </a:solidFill>
              </a:uFill>
              <a:latin typeface="Arial"/>
            </a:endParaRPr>
          </a:p>
        </p:txBody>
      </p:sp>
      <p:sp>
        <p:nvSpPr>
          <p:cNvPr id="61" name="PlaceHolder 3"/>
          <p:cNvSpPr>
            <a:spLocks noGrp="1"/>
          </p:cNvSpPr>
          <p:nvPr>
            <p:ph type="body"/>
          </p:nvPr>
        </p:nvSpPr>
        <p:spPr>
          <a:xfrm>
            <a:off x="4674240" y="1604520"/>
            <a:ext cx="4015800" cy="1896840"/>
          </a:xfrm>
          <a:prstGeom prst="rect">
            <a:avLst/>
          </a:prstGeom>
        </p:spPr>
        <p:txBody>
          <a:bodyPr lIns="0" rIns="0" tIns="0" bIns="0"/>
          <a:p>
            <a:endParaRPr b="0" lang="de-AT" sz="3200" spc="-1" strike="noStrike">
              <a:solidFill>
                <a:srgbClr val="000000"/>
              </a:solidFill>
              <a:uFill>
                <a:solidFill>
                  <a:srgbClr val="ffffff"/>
                </a:solidFill>
              </a:uFill>
              <a:latin typeface="Arial"/>
            </a:endParaRPr>
          </a:p>
        </p:txBody>
      </p:sp>
      <p:sp>
        <p:nvSpPr>
          <p:cNvPr id="62" name="PlaceHolder 4"/>
          <p:cNvSpPr>
            <a:spLocks noGrp="1"/>
          </p:cNvSpPr>
          <p:nvPr>
            <p:ph type="body"/>
          </p:nvPr>
        </p:nvSpPr>
        <p:spPr>
          <a:xfrm>
            <a:off x="457200" y="3682080"/>
            <a:ext cx="8229240" cy="1896840"/>
          </a:xfrm>
          <a:prstGeom prst="rect">
            <a:avLst/>
          </a:prstGeom>
        </p:spPr>
        <p:txBody>
          <a:bodyPr lIns="0" rIns="0" tIns="0" bIns="0"/>
          <a:p>
            <a:endParaRPr b="0" lang="de-AT" sz="3200" spc="-1" strike="noStrike">
              <a:solidFill>
                <a:srgbClr val="000000"/>
              </a:solidFill>
              <a:uFill>
                <a:solidFill>
                  <a:srgbClr val="ffffff"/>
                </a:solidFill>
              </a:u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p:spPr>
        <p:txBody>
          <a:bodyPr lIns="0" rIns="0" tIns="0" bIns="0" anchor="ctr"/>
          <a:p>
            <a:pPr algn="ctr"/>
            <a:endParaRPr b="0" lang="de-AT" sz="4400" spc="-1" strike="noStrike">
              <a:solidFill>
                <a:srgbClr val="000000"/>
              </a:solidFill>
              <a:uFill>
                <a:solidFill>
                  <a:srgbClr val="ffffff"/>
                </a:solidFill>
              </a:uFill>
              <a:latin typeface="Arial"/>
            </a:endParaRPr>
          </a:p>
        </p:txBody>
      </p:sp>
      <p:sp>
        <p:nvSpPr>
          <p:cNvPr id="64" name="PlaceHolder 2"/>
          <p:cNvSpPr>
            <a:spLocks noGrp="1"/>
          </p:cNvSpPr>
          <p:nvPr>
            <p:ph type="body"/>
          </p:nvPr>
        </p:nvSpPr>
        <p:spPr>
          <a:xfrm>
            <a:off x="457200" y="1604520"/>
            <a:ext cx="8229240" cy="1896840"/>
          </a:xfrm>
          <a:prstGeom prst="rect">
            <a:avLst/>
          </a:prstGeom>
        </p:spPr>
        <p:txBody>
          <a:bodyPr lIns="0" rIns="0" tIns="0" bIns="0"/>
          <a:p>
            <a:endParaRPr b="0" lang="de-AT" sz="3200" spc="-1" strike="noStrike">
              <a:solidFill>
                <a:srgbClr val="000000"/>
              </a:solidFill>
              <a:uFill>
                <a:solidFill>
                  <a:srgbClr val="ffffff"/>
                </a:solidFill>
              </a:uFill>
              <a:latin typeface="Arial"/>
            </a:endParaRPr>
          </a:p>
        </p:txBody>
      </p:sp>
      <p:sp>
        <p:nvSpPr>
          <p:cNvPr id="65" name="PlaceHolder 3"/>
          <p:cNvSpPr>
            <a:spLocks noGrp="1"/>
          </p:cNvSpPr>
          <p:nvPr>
            <p:ph type="body"/>
          </p:nvPr>
        </p:nvSpPr>
        <p:spPr>
          <a:xfrm>
            <a:off x="457200" y="3682080"/>
            <a:ext cx="8229240" cy="1896840"/>
          </a:xfrm>
          <a:prstGeom prst="rect">
            <a:avLst/>
          </a:prstGeom>
        </p:spPr>
        <p:txBody>
          <a:bodyPr lIns="0" rIns="0" tIns="0" bIns="0"/>
          <a:p>
            <a:endParaRPr b="0" lang="de-AT" sz="3200" spc="-1" strike="noStrike">
              <a:solidFill>
                <a:srgbClr val="000000"/>
              </a:solidFill>
              <a:uFill>
                <a:solidFill>
                  <a:srgbClr val="ffffff"/>
                </a:solidFill>
              </a:u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66" name="PlaceHolder 1"/>
          <p:cNvSpPr>
            <a:spLocks noGrp="1"/>
          </p:cNvSpPr>
          <p:nvPr>
            <p:ph type="title"/>
          </p:nvPr>
        </p:nvSpPr>
        <p:spPr>
          <a:xfrm>
            <a:off x="457200" y="273600"/>
            <a:ext cx="8229240" cy="1144800"/>
          </a:xfrm>
          <a:prstGeom prst="rect">
            <a:avLst/>
          </a:prstGeom>
        </p:spPr>
        <p:txBody>
          <a:bodyPr lIns="0" rIns="0" tIns="0" bIns="0" anchor="ctr"/>
          <a:p>
            <a:pPr algn="ctr"/>
            <a:endParaRPr b="0" lang="de-AT" sz="4400" spc="-1" strike="noStrike">
              <a:solidFill>
                <a:srgbClr val="000000"/>
              </a:solidFill>
              <a:uFill>
                <a:solidFill>
                  <a:srgbClr val="ffffff"/>
                </a:solidFill>
              </a:uFill>
              <a:latin typeface="Arial"/>
            </a:endParaRPr>
          </a:p>
        </p:txBody>
      </p:sp>
      <p:sp>
        <p:nvSpPr>
          <p:cNvPr id="67" name="PlaceHolder 2"/>
          <p:cNvSpPr>
            <a:spLocks noGrp="1"/>
          </p:cNvSpPr>
          <p:nvPr>
            <p:ph type="body"/>
          </p:nvPr>
        </p:nvSpPr>
        <p:spPr>
          <a:xfrm>
            <a:off x="457200" y="1604520"/>
            <a:ext cx="4015800" cy="1896840"/>
          </a:xfrm>
          <a:prstGeom prst="rect">
            <a:avLst/>
          </a:prstGeom>
        </p:spPr>
        <p:txBody>
          <a:bodyPr lIns="0" rIns="0" tIns="0" bIns="0"/>
          <a:p>
            <a:endParaRPr b="0" lang="de-AT" sz="3200" spc="-1" strike="noStrike">
              <a:solidFill>
                <a:srgbClr val="000000"/>
              </a:solidFill>
              <a:uFill>
                <a:solidFill>
                  <a:srgbClr val="ffffff"/>
                </a:solidFill>
              </a:uFill>
              <a:latin typeface="Arial"/>
            </a:endParaRPr>
          </a:p>
        </p:txBody>
      </p:sp>
      <p:sp>
        <p:nvSpPr>
          <p:cNvPr id="68" name="PlaceHolder 3"/>
          <p:cNvSpPr>
            <a:spLocks noGrp="1"/>
          </p:cNvSpPr>
          <p:nvPr>
            <p:ph type="body"/>
          </p:nvPr>
        </p:nvSpPr>
        <p:spPr>
          <a:xfrm>
            <a:off x="4674240" y="1604520"/>
            <a:ext cx="4015800" cy="1896840"/>
          </a:xfrm>
          <a:prstGeom prst="rect">
            <a:avLst/>
          </a:prstGeom>
        </p:spPr>
        <p:txBody>
          <a:bodyPr lIns="0" rIns="0" tIns="0" bIns="0"/>
          <a:p>
            <a:endParaRPr b="0" lang="de-AT" sz="3200" spc="-1" strike="noStrike">
              <a:solidFill>
                <a:srgbClr val="000000"/>
              </a:solidFill>
              <a:uFill>
                <a:solidFill>
                  <a:srgbClr val="ffffff"/>
                </a:solidFill>
              </a:uFill>
              <a:latin typeface="Arial"/>
            </a:endParaRPr>
          </a:p>
        </p:txBody>
      </p:sp>
      <p:sp>
        <p:nvSpPr>
          <p:cNvPr id="69" name="PlaceHolder 4"/>
          <p:cNvSpPr>
            <a:spLocks noGrp="1"/>
          </p:cNvSpPr>
          <p:nvPr>
            <p:ph type="body"/>
          </p:nvPr>
        </p:nvSpPr>
        <p:spPr>
          <a:xfrm>
            <a:off x="4674240" y="3682080"/>
            <a:ext cx="4015800" cy="1896840"/>
          </a:xfrm>
          <a:prstGeom prst="rect">
            <a:avLst/>
          </a:prstGeom>
        </p:spPr>
        <p:txBody>
          <a:bodyPr lIns="0" rIns="0" tIns="0" bIns="0"/>
          <a:p>
            <a:endParaRPr b="0" lang="de-AT" sz="3200" spc="-1" strike="noStrike">
              <a:solidFill>
                <a:srgbClr val="000000"/>
              </a:solidFill>
              <a:uFill>
                <a:solidFill>
                  <a:srgbClr val="ffffff"/>
                </a:solidFill>
              </a:uFill>
              <a:latin typeface="Arial"/>
            </a:endParaRPr>
          </a:p>
        </p:txBody>
      </p:sp>
      <p:sp>
        <p:nvSpPr>
          <p:cNvPr id="70" name="PlaceHolder 5"/>
          <p:cNvSpPr>
            <a:spLocks noGrp="1"/>
          </p:cNvSpPr>
          <p:nvPr>
            <p:ph type="body"/>
          </p:nvPr>
        </p:nvSpPr>
        <p:spPr>
          <a:xfrm>
            <a:off x="457200" y="3682080"/>
            <a:ext cx="4015800" cy="1896840"/>
          </a:xfrm>
          <a:prstGeom prst="rect">
            <a:avLst/>
          </a:prstGeom>
        </p:spPr>
        <p:txBody>
          <a:bodyPr lIns="0" rIns="0" tIns="0" bIns="0"/>
          <a:p>
            <a:endParaRPr b="0" lang="de-AT" sz="3200" spc="-1" strike="noStrike">
              <a:solidFill>
                <a:srgbClr val="000000"/>
              </a:solidFill>
              <a:uFill>
                <a:solidFill>
                  <a:srgbClr val="ffffff"/>
                </a:solidFill>
              </a:u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1" name="PlaceHolder 1"/>
          <p:cNvSpPr>
            <a:spLocks noGrp="1"/>
          </p:cNvSpPr>
          <p:nvPr>
            <p:ph type="title"/>
          </p:nvPr>
        </p:nvSpPr>
        <p:spPr>
          <a:xfrm>
            <a:off x="457200" y="273600"/>
            <a:ext cx="8229240" cy="1144800"/>
          </a:xfrm>
          <a:prstGeom prst="rect">
            <a:avLst/>
          </a:prstGeom>
        </p:spPr>
        <p:txBody>
          <a:bodyPr lIns="0" rIns="0" tIns="0" bIns="0" anchor="ctr"/>
          <a:p>
            <a:pPr algn="ctr"/>
            <a:endParaRPr b="0" lang="de-AT" sz="4400" spc="-1" strike="noStrike">
              <a:solidFill>
                <a:srgbClr val="000000"/>
              </a:solidFill>
              <a:uFill>
                <a:solidFill>
                  <a:srgbClr val="ffffff"/>
                </a:solidFill>
              </a:uFill>
              <a:latin typeface="Arial"/>
            </a:endParaRPr>
          </a:p>
        </p:txBody>
      </p:sp>
      <p:sp>
        <p:nvSpPr>
          <p:cNvPr id="72" name="PlaceHolder 2"/>
          <p:cNvSpPr>
            <a:spLocks noGrp="1"/>
          </p:cNvSpPr>
          <p:nvPr>
            <p:ph type="body"/>
          </p:nvPr>
        </p:nvSpPr>
        <p:spPr>
          <a:xfrm>
            <a:off x="457200" y="1604520"/>
            <a:ext cx="8229240" cy="3977280"/>
          </a:xfrm>
          <a:prstGeom prst="rect">
            <a:avLst/>
          </a:prstGeom>
        </p:spPr>
        <p:txBody>
          <a:bodyPr lIns="0" rIns="0" tIns="0" bIns="0"/>
          <a:p>
            <a:endParaRPr b="0" lang="de-AT" sz="3200" spc="-1" strike="noStrike">
              <a:solidFill>
                <a:srgbClr val="000000"/>
              </a:solidFill>
              <a:uFill>
                <a:solidFill>
                  <a:srgbClr val="ffffff"/>
                </a:solidFill>
              </a:uFill>
              <a:latin typeface="Arial"/>
            </a:endParaRPr>
          </a:p>
        </p:txBody>
      </p:sp>
      <p:sp>
        <p:nvSpPr>
          <p:cNvPr id="73" name="PlaceHolder 3"/>
          <p:cNvSpPr>
            <a:spLocks noGrp="1"/>
          </p:cNvSpPr>
          <p:nvPr>
            <p:ph type="body"/>
          </p:nvPr>
        </p:nvSpPr>
        <p:spPr>
          <a:xfrm>
            <a:off x="457200" y="1604520"/>
            <a:ext cx="8229240" cy="3977280"/>
          </a:xfrm>
          <a:prstGeom prst="rect">
            <a:avLst/>
          </a:prstGeom>
        </p:spPr>
        <p:txBody>
          <a:bodyPr lIns="0" rIns="0" tIns="0" bIns="0"/>
          <a:p>
            <a:endParaRPr b="0" lang="de-AT" sz="3200" spc="-1" strike="noStrike">
              <a:solidFill>
                <a:srgbClr val="000000"/>
              </a:solidFill>
              <a:uFill>
                <a:solidFill>
                  <a:srgbClr val="ffffff"/>
                </a:solidFill>
              </a:uFill>
              <a:latin typeface="Arial"/>
            </a:endParaRPr>
          </a:p>
        </p:txBody>
      </p:sp>
      <p:pic>
        <p:nvPicPr>
          <p:cNvPr id="74" name="" descr=""/>
          <p:cNvPicPr/>
          <p:nvPr/>
        </p:nvPicPr>
        <p:blipFill>
          <a:blip r:embed="rId2"/>
          <a:stretch/>
        </p:blipFill>
        <p:spPr>
          <a:xfrm>
            <a:off x="2079000" y="1604520"/>
            <a:ext cx="4985280" cy="3977280"/>
          </a:xfrm>
          <a:prstGeom prst="rect">
            <a:avLst/>
          </a:prstGeom>
          <a:ln>
            <a:noFill/>
          </a:ln>
        </p:spPr>
      </p:pic>
      <p:pic>
        <p:nvPicPr>
          <p:cNvPr id="75" name="" descr=""/>
          <p:cNvPicPr/>
          <p:nvPr/>
        </p:nvPicPr>
        <p:blipFill>
          <a:blip r:embed="rId3"/>
          <a:stretch/>
        </p:blipFill>
        <p:spPr>
          <a:xfrm>
            <a:off x="2079000" y="1604520"/>
            <a:ext cx="4985280" cy="3977280"/>
          </a:xfrm>
          <a:prstGeom prst="rect">
            <a:avLst/>
          </a:prstGeom>
          <a:ln>
            <a:noFill/>
          </a:ln>
        </p:spPr>
      </p:pic>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457200" y="273600"/>
            <a:ext cx="8229240" cy="1144800"/>
          </a:xfrm>
          <a:prstGeom prst="rect">
            <a:avLst/>
          </a:prstGeom>
        </p:spPr>
        <p:txBody>
          <a:bodyPr lIns="0" rIns="0" tIns="0" bIns="0" anchor="ctr"/>
          <a:p>
            <a:pPr algn="ctr"/>
            <a:endParaRPr b="0" lang="de-AT" sz="4400" spc="-1" strike="noStrike">
              <a:solidFill>
                <a:srgbClr val="000000"/>
              </a:solidFill>
              <a:uFill>
                <a:solidFill>
                  <a:srgbClr val="ffffff"/>
                </a:solidFill>
              </a:uFill>
              <a:latin typeface="Arial"/>
            </a:endParaRPr>
          </a:p>
        </p:txBody>
      </p:sp>
      <p:sp>
        <p:nvSpPr>
          <p:cNvPr id="7" name="PlaceHolder 2"/>
          <p:cNvSpPr>
            <a:spLocks noGrp="1"/>
          </p:cNvSpPr>
          <p:nvPr>
            <p:ph type="body"/>
          </p:nvPr>
        </p:nvSpPr>
        <p:spPr>
          <a:xfrm>
            <a:off x="457200" y="1604520"/>
            <a:ext cx="8229240" cy="3977280"/>
          </a:xfrm>
          <a:prstGeom prst="rect">
            <a:avLst/>
          </a:prstGeom>
        </p:spPr>
        <p:txBody>
          <a:bodyPr lIns="0" rIns="0" tIns="0" bIns="0"/>
          <a:p>
            <a:endParaRPr b="0" lang="de-AT" sz="3200" spc="-1" strike="noStrike">
              <a:solidFill>
                <a:srgbClr val="000000"/>
              </a:solidFill>
              <a:uFill>
                <a:solidFill>
                  <a:srgbClr val="ffffff"/>
                </a:solidFill>
              </a:u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457200" y="273600"/>
            <a:ext cx="8229240" cy="1144800"/>
          </a:xfrm>
          <a:prstGeom prst="rect">
            <a:avLst/>
          </a:prstGeom>
        </p:spPr>
        <p:txBody>
          <a:bodyPr lIns="0" rIns="0" tIns="0" bIns="0" anchor="ctr"/>
          <a:p>
            <a:pPr algn="ctr"/>
            <a:endParaRPr b="0" lang="de-AT" sz="4400" spc="-1" strike="noStrike">
              <a:solidFill>
                <a:srgbClr val="000000"/>
              </a:solidFill>
              <a:uFill>
                <a:solidFill>
                  <a:srgbClr val="ffffff"/>
                </a:solidFill>
              </a:uFill>
              <a:latin typeface="Arial"/>
            </a:endParaRPr>
          </a:p>
        </p:txBody>
      </p:sp>
      <p:sp>
        <p:nvSpPr>
          <p:cNvPr id="9" name="PlaceHolder 2"/>
          <p:cNvSpPr>
            <a:spLocks noGrp="1"/>
          </p:cNvSpPr>
          <p:nvPr>
            <p:ph type="body"/>
          </p:nvPr>
        </p:nvSpPr>
        <p:spPr>
          <a:xfrm>
            <a:off x="457200" y="1604520"/>
            <a:ext cx="4015800" cy="3977280"/>
          </a:xfrm>
          <a:prstGeom prst="rect">
            <a:avLst/>
          </a:prstGeom>
        </p:spPr>
        <p:txBody>
          <a:bodyPr lIns="0" rIns="0" tIns="0" bIns="0"/>
          <a:p>
            <a:endParaRPr b="0" lang="de-AT" sz="3200" spc="-1" strike="noStrike">
              <a:solidFill>
                <a:srgbClr val="000000"/>
              </a:solidFill>
              <a:uFill>
                <a:solidFill>
                  <a:srgbClr val="ffffff"/>
                </a:solidFill>
              </a:uFill>
              <a:latin typeface="Arial"/>
            </a:endParaRPr>
          </a:p>
        </p:txBody>
      </p:sp>
      <p:sp>
        <p:nvSpPr>
          <p:cNvPr id="10" name="PlaceHolder 3"/>
          <p:cNvSpPr>
            <a:spLocks noGrp="1"/>
          </p:cNvSpPr>
          <p:nvPr>
            <p:ph type="body"/>
          </p:nvPr>
        </p:nvSpPr>
        <p:spPr>
          <a:xfrm>
            <a:off x="4674240" y="1604520"/>
            <a:ext cx="4015800" cy="3977280"/>
          </a:xfrm>
          <a:prstGeom prst="rect">
            <a:avLst/>
          </a:prstGeom>
        </p:spPr>
        <p:txBody>
          <a:bodyPr lIns="0" rIns="0" tIns="0" bIns="0"/>
          <a:p>
            <a:endParaRPr b="0" lang="de-AT" sz="3200" spc="-1" strike="noStrike">
              <a:solidFill>
                <a:srgbClr val="000000"/>
              </a:solidFill>
              <a:uFill>
                <a:solidFill>
                  <a:srgbClr val="ffffff"/>
                </a:solidFill>
              </a:uFill>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1" name="PlaceHolder 1"/>
          <p:cNvSpPr>
            <a:spLocks noGrp="1"/>
          </p:cNvSpPr>
          <p:nvPr>
            <p:ph type="title"/>
          </p:nvPr>
        </p:nvSpPr>
        <p:spPr>
          <a:xfrm>
            <a:off x="457200" y="273600"/>
            <a:ext cx="8229240" cy="1144800"/>
          </a:xfrm>
          <a:prstGeom prst="rect">
            <a:avLst/>
          </a:prstGeom>
        </p:spPr>
        <p:txBody>
          <a:bodyPr lIns="0" rIns="0" tIns="0" bIns="0" anchor="ctr"/>
          <a:p>
            <a:pPr algn="ctr"/>
            <a:endParaRPr b="0" lang="de-AT" sz="4400" spc="-1" strike="noStrike">
              <a:solidFill>
                <a:srgbClr val="000000"/>
              </a:solidFill>
              <a:uFill>
                <a:solidFill>
                  <a:srgbClr val="ffffff"/>
                </a:solidFill>
              </a:u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2" name="PlaceHolder 1"/>
          <p:cNvSpPr>
            <a:spLocks noGrp="1"/>
          </p:cNvSpPr>
          <p:nvPr>
            <p:ph type="subTitle"/>
          </p:nvPr>
        </p:nvSpPr>
        <p:spPr>
          <a:xfrm>
            <a:off x="457200" y="273600"/>
            <a:ext cx="8229240" cy="5307840"/>
          </a:xfrm>
          <a:prstGeom prst="rect">
            <a:avLst/>
          </a:prstGeom>
        </p:spPr>
        <p:txBody>
          <a:bodyPr lIns="0" rIns="0" tIns="0" bIns="0" anchor="ctr"/>
          <a:p>
            <a:pPr algn="ctr"/>
            <a:endParaRPr b="0" lang="de-AT" sz="3200" spc="-1" strike="noStrike">
              <a:solidFill>
                <a:srgbClr val="000000"/>
              </a:solidFill>
              <a:uFill>
                <a:solidFill>
                  <a:srgbClr val="ffffff"/>
                </a:solidFill>
              </a:u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3" name="PlaceHolder 1"/>
          <p:cNvSpPr>
            <a:spLocks noGrp="1"/>
          </p:cNvSpPr>
          <p:nvPr>
            <p:ph type="title"/>
          </p:nvPr>
        </p:nvSpPr>
        <p:spPr>
          <a:xfrm>
            <a:off x="457200" y="273600"/>
            <a:ext cx="8229240" cy="1144800"/>
          </a:xfrm>
          <a:prstGeom prst="rect">
            <a:avLst/>
          </a:prstGeom>
        </p:spPr>
        <p:txBody>
          <a:bodyPr lIns="0" rIns="0" tIns="0" bIns="0" anchor="ctr"/>
          <a:p>
            <a:pPr algn="ctr"/>
            <a:endParaRPr b="0" lang="de-AT" sz="4400" spc="-1" strike="noStrike">
              <a:solidFill>
                <a:srgbClr val="000000"/>
              </a:solidFill>
              <a:uFill>
                <a:solidFill>
                  <a:srgbClr val="ffffff"/>
                </a:solidFill>
              </a:uFill>
              <a:latin typeface="Arial"/>
            </a:endParaRPr>
          </a:p>
        </p:txBody>
      </p:sp>
      <p:sp>
        <p:nvSpPr>
          <p:cNvPr id="14" name="PlaceHolder 2"/>
          <p:cNvSpPr>
            <a:spLocks noGrp="1"/>
          </p:cNvSpPr>
          <p:nvPr>
            <p:ph type="body"/>
          </p:nvPr>
        </p:nvSpPr>
        <p:spPr>
          <a:xfrm>
            <a:off x="457200" y="1604520"/>
            <a:ext cx="4015800" cy="1896840"/>
          </a:xfrm>
          <a:prstGeom prst="rect">
            <a:avLst/>
          </a:prstGeom>
        </p:spPr>
        <p:txBody>
          <a:bodyPr lIns="0" rIns="0" tIns="0" bIns="0"/>
          <a:p>
            <a:endParaRPr b="0" lang="de-AT" sz="3200" spc="-1" strike="noStrike">
              <a:solidFill>
                <a:srgbClr val="000000"/>
              </a:solidFill>
              <a:uFill>
                <a:solidFill>
                  <a:srgbClr val="ffffff"/>
                </a:solidFill>
              </a:uFill>
              <a:latin typeface="Arial"/>
            </a:endParaRPr>
          </a:p>
        </p:txBody>
      </p:sp>
      <p:sp>
        <p:nvSpPr>
          <p:cNvPr id="15" name="PlaceHolder 3"/>
          <p:cNvSpPr>
            <a:spLocks noGrp="1"/>
          </p:cNvSpPr>
          <p:nvPr>
            <p:ph type="body"/>
          </p:nvPr>
        </p:nvSpPr>
        <p:spPr>
          <a:xfrm>
            <a:off x="457200" y="3682080"/>
            <a:ext cx="4015800" cy="1896840"/>
          </a:xfrm>
          <a:prstGeom prst="rect">
            <a:avLst/>
          </a:prstGeom>
        </p:spPr>
        <p:txBody>
          <a:bodyPr lIns="0" rIns="0" tIns="0" bIns="0"/>
          <a:p>
            <a:endParaRPr b="0" lang="de-AT" sz="3200" spc="-1" strike="noStrike">
              <a:solidFill>
                <a:srgbClr val="000000"/>
              </a:solidFill>
              <a:uFill>
                <a:solidFill>
                  <a:srgbClr val="ffffff"/>
                </a:solidFill>
              </a:uFill>
              <a:latin typeface="Arial"/>
            </a:endParaRPr>
          </a:p>
        </p:txBody>
      </p:sp>
      <p:sp>
        <p:nvSpPr>
          <p:cNvPr id="16" name="PlaceHolder 4"/>
          <p:cNvSpPr>
            <a:spLocks noGrp="1"/>
          </p:cNvSpPr>
          <p:nvPr>
            <p:ph type="body"/>
          </p:nvPr>
        </p:nvSpPr>
        <p:spPr>
          <a:xfrm>
            <a:off x="4674240" y="1604520"/>
            <a:ext cx="4015800" cy="3977280"/>
          </a:xfrm>
          <a:prstGeom prst="rect">
            <a:avLst/>
          </a:prstGeom>
        </p:spPr>
        <p:txBody>
          <a:bodyPr lIns="0" rIns="0" tIns="0" bIns="0"/>
          <a:p>
            <a:endParaRPr b="0" lang="de-AT" sz="3200" spc="-1" strike="noStrike">
              <a:solidFill>
                <a:srgbClr val="000000"/>
              </a:solidFill>
              <a:uFill>
                <a:solidFill>
                  <a:srgbClr val="ffffff"/>
                </a:solidFill>
              </a:u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p:spPr>
        <p:txBody>
          <a:bodyPr lIns="0" rIns="0" tIns="0" bIns="0" anchor="ctr"/>
          <a:p>
            <a:pPr algn="ctr"/>
            <a:endParaRPr b="0" lang="de-AT" sz="4400" spc="-1" strike="noStrike">
              <a:solidFill>
                <a:srgbClr val="000000"/>
              </a:solidFill>
              <a:uFill>
                <a:solidFill>
                  <a:srgbClr val="ffffff"/>
                </a:solidFill>
              </a:uFill>
              <a:latin typeface="Arial"/>
            </a:endParaRPr>
          </a:p>
        </p:txBody>
      </p:sp>
      <p:sp>
        <p:nvSpPr>
          <p:cNvPr id="18" name="PlaceHolder 2"/>
          <p:cNvSpPr>
            <a:spLocks noGrp="1"/>
          </p:cNvSpPr>
          <p:nvPr>
            <p:ph type="body"/>
          </p:nvPr>
        </p:nvSpPr>
        <p:spPr>
          <a:xfrm>
            <a:off x="457200" y="1604520"/>
            <a:ext cx="4015800" cy="3977280"/>
          </a:xfrm>
          <a:prstGeom prst="rect">
            <a:avLst/>
          </a:prstGeom>
        </p:spPr>
        <p:txBody>
          <a:bodyPr lIns="0" rIns="0" tIns="0" bIns="0"/>
          <a:p>
            <a:endParaRPr b="0" lang="de-AT" sz="3200" spc="-1" strike="noStrike">
              <a:solidFill>
                <a:srgbClr val="000000"/>
              </a:solidFill>
              <a:uFill>
                <a:solidFill>
                  <a:srgbClr val="ffffff"/>
                </a:solidFill>
              </a:uFill>
              <a:latin typeface="Arial"/>
            </a:endParaRPr>
          </a:p>
        </p:txBody>
      </p:sp>
      <p:sp>
        <p:nvSpPr>
          <p:cNvPr id="19" name="PlaceHolder 3"/>
          <p:cNvSpPr>
            <a:spLocks noGrp="1"/>
          </p:cNvSpPr>
          <p:nvPr>
            <p:ph type="body"/>
          </p:nvPr>
        </p:nvSpPr>
        <p:spPr>
          <a:xfrm>
            <a:off x="4674240" y="1604520"/>
            <a:ext cx="4015800" cy="1896840"/>
          </a:xfrm>
          <a:prstGeom prst="rect">
            <a:avLst/>
          </a:prstGeom>
        </p:spPr>
        <p:txBody>
          <a:bodyPr lIns="0" rIns="0" tIns="0" bIns="0"/>
          <a:p>
            <a:endParaRPr b="0" lang="de-AT" sz="3200" spc="-1" strike="noStrike">
              <a:solidFill>
                <a:srgbClr val="000000"/>
              </a:solidFill>
              <a:uFill>
                <a:solidFill>
                  <a:srgbClr val="ffffff"/>
                </a:solidFill>
              </a:uFill>
              <a:latin typeface="Arial"/>
            </a:endParaRPr>
          </a:p>
        </p:txBody>
      </p:sp>
      <p:sp>
        <p:nvSpPr>
          <p:cNvPr id="20" name="PlaceHolder 4"/>
          <p:cNvSpPr>
            <a:spLocks noGrp="1"/>
          </p:cNvSpPr>
          <p:nvPr>
            <p:ph type="body"/>
          </p:nvPr>
        </p:nvSpPr>
        <p:spPr>
          <a:xfrm>
            <a:off x="4674240" y="3682080"/>
            <a:ext cx="4015800" cy="1896840"/>
          </a:xfrm>
          <a:prstGeom prst="rect">
            <a:avLst/>
          </a:prstGeom>
        </p:spPr>
        <p:txBody>
          <a:bodyPr lIns="0" rIns="0" tIns="0" bIns="0"/>
          <a:p>
            <a:endParaRPr b="0" lang="de-AT" sz="3200" spc="-1" strike="noStrike">
              <a:solidFill>
                <a:srgbClr val="000000"/>
              </a:solidFill>
              <a:uFill>
                <a:solidFill>
                  <a:srgbClr val="ffffff"/>
                </a:solidFill>
              </a:u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1" name="PlaceHolder 1"/>
          <p:cNvSpPr>
            <a:spLocks noGrp="1"/>
          </p:cNvSpPr>
          <p:nvPr>
            <p:ph type="title"/>
          </p:nvPr>
        </p:nvSpPr>
        <p:spPr>
          <a:xfrm>
            <a:off x="457200" y="273600"/>
            <a:ext cx="8229240" cy="1144800"/>
          </a:xfrm>
          <a:prstGeom prst="rect">
            <a:avLst/>
          </a:prstGeom>
        </p:spPr>
        <p:txBody>
          <a:bodyPr lIns="0" rIns="0" tIns="0" bIns="0" anchor="ctr"/>
          <a:p>
            <a:pPr algn="ctr"/>
            <a:endParaRPr b="0" lang="de-AT" sz="4400" spc="-1" strike="noStrike">
              <a:solidFill>
                <a:srgbClr val="000000"/>
              </a:solidFill>
              <a:uFill>
                <a:solidFill>
                  <a:srgbClr val="ffffff"/>
                </a:solidFill>
              </a:uFill>
              <a:latin typeface="Arial"/>
            </a:endParaRPr>
          </a:p>
        </p:txBody>
      </p:sp>
      <p:sp>
        <p:nvSpPr>
          <p:cNvPr id="22" name="PlaceHolder 2"/>
          <p:cNvSpPr>
            <a:spLocks noGrp="1"/>
          </p:cNvSpPr>
          <p:nvPr>
            <p:ph type="body"/>
          </p:nvPr>
        </p:nvSpPr>
        <p:spPr>
          <a:xfrm>
            <a:off x="457200" y="1604520"/>
            <a:ext cx="4015800" cy="1896840"/>
          </a:xfrm>
          <a:prstGeom prst="rect">
            <a:avLst/>
          </a:prstGeom>
        </p:spPr>
        <p:txBody>
          <a:bodyPr lIns="0" rIns="0" tIns="0" bIns="0"/>
          <a:p>
            <a:endParaRPr b="0" lang="de-AT" sz="3200" spc="-1" strike="noStrike">
              <a:solidFill>
                <a:srgbClr val="000000"/>
              </a:solidFill>
              <a:uFill>
                <a:solidFill>
                  <a:srgbClr val="ffffff"/>
                </a:solidFill>
              </a:uFill>
              <a:latin typeface="Arial"/>
            </a:endParaRPr>
          </a:p>
        </p:txBody>
      </p:sp>
      <p:sp>
        <p:nvSpPr>
          <p:cNvPr id="23" name="PlaceHolder 3"/>
          <p:cNvSpPr>
            <a:spLocks noGrp="1"/>
          </p:cNvSpPr>
          <p:nvPr>
            <p:ph type="body"/>
          </p:nvPr>
        </p:nvSpPr>
        <p:spPr>
          <a:xfrm>
            <a:off x="4674240" y="1604520"/>
            <a:ext cx="4015800" cy="1896840"/>
          </a:xfrm>
          <a:prstGeom prst="rect">
            <a:avLst/>
          </a:prstGeom>
        </p:spPr>
        <p:txBody>
          <a:bodyPr lIns="0" rIns="0" tIns="0" bIns="0"/>
          <a:p>
            <a:endParaRPr b="0" lang="de-AT" sz="3200" spc="-1" strike="noStrike">
              <a:solidFill>
                <a:srgbClr val="000000"/>
              </a:solidFill>
              <a:uFill>
                <a:solidFill>
                  <a:srgbClr val="ffffff"/>
                </a:solidFill>
              </a:uFill>
              <a:latin typeface="Arial"/>
            </a:endParaRPr>
          </a:p>
        </p:txBody>
      </p:sp>
      <p:sp>
        <p:nvSpPr>
          <p:cNvPr id="24" name="PlaceHolder 4"/>
          <p:cNvSpPr>
            <a:spLocks noGrp="1"/>
          </p:cNvSpPr>
          <p:nvPr>
            <p:ph type="body"/>
          </p:nvPr>
        </p:nvSpPr>
        <p:spPr>
          <a:xfrm>
            <a:off x="457200" y="3682080"/>
            <a:ext cx="8229240" cy="1896840"/>
          </a:xfrm>
          <a:prstGeom prst="rect">
            <a:avLst/>
          </a:prstGeom>
        </p:spPr>
        <p:txBody>
          <a:bodyPr lIns="0" rIns="0" tIns="0" bIns="0"/>
          <a:p>
            <a:endParaRPr b="0" lang="de-AT" sz="3200" spc="-1" strike="noStrike">
              <a:solidFill>
                <a:srgbClr val="000000"/>
              </a:solidFill>
              <a:uFill>
                <a:solidFill>
                  <a:srgbClr val="ffffff"/>
                </a:solidFill>
              </a:u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0" name="CustomShape 1"/>
          <p:cNvSpPr/>
          <p:nvPr/>
        </p:nvSpPr>
        <p:spPr>
          <a:xfrm>
            <a:off x="8458200" y="0"/>
            <a:ext cx="684720" cy="685692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p:style>
      </p:sp>
      <p:sp>
        <p:nvSpPr>
          <p:cNvPr id="1" name="CustomShape 2"/>
          <p:cNvSpPr/>
          <p:nvPr/>
        </p:nvSpPr>
        <p:spPr>
          <a:xfrm>
            <a:off x="8458200" y="5486400"/>
            <a:ext cx="684720" cy="6847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p:style>
      </p:sp>
      <p:sp>
        <p:nvSpPr>
          <p:cNvPr id="2" name="PlaceHolder 3"/>
          <p:cNvSpPr>
            <a:spLocks noGrp="1"/>
          </p:cNvSpPr>
          <p:nvPr>
            <p:ph type="title"/>
          </p:nvPr>
        </p:nvSpPr>
        <p:spPr>
          <a:xfrm>
            <a:off x="457200" y="273600"/>
            <a:ext cx="8228880" cy="1144440"/>
          </a:xfrm>
          <a:prstGeom prst="rect">
            <a:avLst/>
          </a:prstGeom>
        </p:spPr>
        <p:txBody>
          <a:bodyPr lIns="0" rIns="0" tIns="0" bIns="0" anchor="ctr"/>
          <a:p>
            <a:r>
              <a:rPr b="0" lang="de-AT" sz="1800" spc="-1" strike="noStrike">
                <a:solidFill>
                  <a:srgbClr val="000000"/>
                </a:solidFill>
                <a:uFill>
                  <a:solidFill>
                    <a:srgbClr val="ffffff"/>
                  </a:solidFill>
                </a:uFill>
                <a:latin typeface="Arial"/>
              </a:rPr>
              <a:t>Format des Titeltextes durch Klicken bearbeiten</a:t>
            </a:r>
            <a:endParaRPr b="0" lang="de-AT" sz="1800" spc="-1" strike="noStrike">
              <a:solidFill>
                <a:srgbClr val="000000"/>
              </a:solidFill>
              <a:uFill>
                <a:solidFill>
                  <a:srgbClr val="ffffff"/>
                </a:solidFill>
              </a:uFill>
              <a:latin typeface="Arial"/>
            </a:endParaRPr>
          </a:p>
        </p:txBody>
      </p:sp>
      <p:sp>
        <p:nvSpPr>
          <p:cNvPr id="3" name="PlaceHolder 4"/>
          <p:cNvSpPr>
            <a:spLocks noGrp="1"/>
          </p:cNvSpPr>
          <p:nvPr>
            <p:ph type="body"/>
          </p:nvPr>
        </p:nvSpPr>
        <p:spPr>
          <a:xfrm>
            <a:off x="457200" y="1604520"/>
            <a:ext cx="8228880" cy="3976920"/>
          </a:xfrm>
          <a:prstGeom prst="rect">
            <a:avLst/>
          </a:prstGeom>
        </p:spPr>
        <p:txBody>
          <a:bodyPr lIns="0" rIns="0" tIns="0" bIns="0"/>
          <a:p>
            <a:pPr marL="432000" indent="-324000">
              <a:spcBef>
                <a:spcPts val="1417"/>
              </a:spcBef>
              <a:buClr>
                <a:srgbClr val="000000"/>
              </a:buClr>
              <a:buSzPct val="45000"/>
              <a:buFont typeface="Wingdings" charset="2"/>
              <a:buChar char=""/>
            </a:pPr>
            <a:r>
              <a:rPr b="0" lang="de-AT" sz="1800" spc="-1" strike="noStrike">
                <a:solidFill>
                  <a:srgbClr val="000000"/>
                </a:solidFill>
                <a:uFill>
                  <a:solidFill>
                    <a:srgbClr val="ffffff"/>
                  </a:solidFill>
                </a:uFill>
                <a:latin typeface="Arial"/>
              </a:rPr>
              <a:t>Format des Gliederungstextes durch Klicken bearbeiten</a:t>
            </a:r>
            <a:endParaRPr b="0" lang="de-AT" sz="1800" spc="-1" strike="noStrike">
              <a:solidFill>
                <a:srgbClr val="000000"/>
              </a:solidFill>
              <a:uFill>
                <a:solidFill>
                  <a:srgbClr val="ffffff"/>
                </a:solidFill>
              </a:uFill>
              <a:latin typeface="Arial"/>
            </a:endParaRPr>
          </a:p>
          <a:p>
            <a:pPr lvl="1" marL="864000" indent="-324000">
              <a:spcBef>
                <a:spcPts val="1134"/>
              </a:spcBef>
              <a:buClr>
                <a:srgbClr val="000000"/>
              </a:buClr>
              <a:buSzPct val="75000"/>
              <a:buFont typeface="Symbol" charset="2"/>
              <a:buChar char=""/>
            </a:pPr>
            <a:r>
              <a:rPr b="0" lang="de-AT" sz="1800" spc="-1" strike="noStrike">
                <a:solidFill>
                  <a:srgbClr val="000000"/>
                </a:solidFill>
                <a:uFill>
                  <a:solidFill>
                    <a:srgbClr val="ffffff"/>
                  </a:solidFill>
                </a:uFill>
                <a:latin typeface="Arial"/>
              </a:rPr>
              <a:t>Zweite Gliederungsebene</a:t>
            </a:r>
            <a:endParaRPr b="0" lang="de-AT" sz="1800" spc="-1" strike="noStrike">
              <a:solidFill>
                <a:srgbClr val="000000"/>
              </a:solidFill>
              <a:uFill>
                <a:solidFill>
                  <a:srgbClr val="ffffff"/>
                </a:solidFill>
              </a:uFill>
              <a:latin typeface="Arial"/>
            </a:endParaRPr>
          </a:p>
          <a:p>
            <a:pPr lvl="2" marL="1296000" indent="-288000">
              <a:spcBef>
                <a:spcPts val="850"/>
              </a:spcBef>
              <a:buClr>
                <a:srgbClr val="000000"/>
              </a:buClr>
              <a:buSzPct val="45000"/>
              <a:buFont typeface="Wingdings" charset="2"/>
              <a:buChar char=""/>
            </a:pPr>
            <a:r>
              <a:rPr b="0" lang="de-AT" sz="1800" spc="-1" strike="noStrike">
                <a:solidFill>
                  <a:srgbClr val="000000"/>
                </a:solidFill>
                <a:uFill>
                  <a:solidFill>
                    <a:srgbClr val="ffffff"/>
                  </a:solidFill>
                </a:uFill>
                <a:latin typeface="Arial"/>
              </a:rPr>
              <a:t>Dritte Gliederungsebene</a:t>
            </a:r>
            <a:endParaRPr b="0" lang="de-AT" sz="1800" spc="-1" strike="noStrike">
              <a:solidFill>
                <a:srgbClr val="000000"/>
              </a:solidFill>
              <a:uFill>
                <a:solidFill>
                  <a:srgbClr val="ffffff"/>
                </a:solidFill>
              </a:uFill>
              <a:latin typeface="Arial"/>
            </a:endParaRPr>
          </a:p>
          <a:p>
            <a:pPr lvl="3" marL="1728000" indent="-216000">
              <a:spcBef>
                <a:spcPts val="567"/>
              </a:spcBef>
              <a:buClr>
                <a:srgbClr val="000000"/>
              </a:buClr>
              <a:buSzPct val="75000"/>
              <a:buFont typeface="Symbol" charset="2"/>
              <a:buChar char=""/>
            </a:pPr>
            <a:r>
              <a:rPr b="0" lang="de-AT" sz="1800" spc="-1" strike="noStrike">
                <a:solidFill>
                  <a:srgbClr val="000000"/>
                </a:solidFill>
                <a:uFill>
                  <a:solidFill>
                    <a:srgbClr val="ffffff"/>
                  </a:solidFill>
                </a:uFill>
                <a:latin typeface="Arial"/>
              </a:rPr>
              <a:t>Vierte Gliederungsebene</a:t>
            </a:r>
            <a:endParaRPr b="0" lang="de-AT" sz="1800" spc="-1" strike="noStrike">
              <a:solidFill>
                <a:srgbClr val="000000"/>
              </a:solidFill>
              <a:uFill>
                <a:solidFill>
                  <a:srgbClr val="ffffff"/>
                </a:solidFill>
              </a:uFill>
              <a:latin typeface="Arial"/>
            </a:endParaRPr>
          </a:p>
          <a:p>
            <a:pPr lvl="4" marL="2160000" indent="-216000">
              <a:spcBef>
                <a:spcPts val="283"/>
              </a:spcBef>
              <a:buClr>
                <a:srgbClr val="000000"/>
              </a:buClr>
              <a:buSzPct val="45000"/>
              <a:buFont typeface="Wingdings" charset="2"/>
              <a:buChar char=""/>
            </a:pPr>
            <a:r>
              <a:rPr b="0" lang="de-AT" sz="1800" spc="-1" strike="noStrike">
                <a:solidFill>
                  <a:srgbClr val="000000"/>
                </a:solidFill>
                <a:uFill>
                  <a:solidFill>
                    <a:srgbClr val="ffffff"/>
                  </a:solidFill>
                </a:uFill>
                <a:latin typeface="Arial"/>
              </a:rPr>
              <a:t>Fünfte Gliederungsebene</a:t>
            </a:r>
            <a:endParaRPr b="0" lang="de-AT" sz="1800" spc="-1" strike="noStrike">
              <a:solidFill>
                <a:srgbClr val="000000"/>
              </a:solidFill>
              <a:uFill>
                <a:solidFill>
                  <a:srgbClr val="ffffff"/>
                </a:solidFill>
              </a:uFill>
              <a:latin typeface="Arial"/>
            </a:endParaRPr>
          </a:p>
          <a:p>
            <a:pPr lvl="5" marL="2592000" indent="-216000">
              <a:spcBef>
                <a:spcPts val="283"/>
              </a:spcBef>
              <a:buClr>
                <a:srgbClr val="000000"/>
              </a:buClr>
              <a:buSzPct val="45000"/>
              <a:buFont typeface="Wingdings" charset="2"/>
              <a:buChar char=""/>
            </a:pPr>
            <a:r>
              <a:rPr b="0" lang="de-AT" sz="1800" spc="-1" strike="noStrike">
                <a:solidFill>
                  <a:srgbClr val="000000"/>
                </a:solidFill>
                <a:uFill>
                  <a:solidFill>
                    <a:srgbClr val="ffffff"/>
                  </a:solidFill>
                </a:uFill>
                <a:latin typeface="Arial"/>
              </a:rPr>
              <a:t>Sechste Gliederungsebene</a:t>
            </a:r>
            <a:endParaRPr b="0" lang="de-AT" sz="1800" spc="-1" strike="noStrike">
              <a:solidFill>
                <a:srgbClr val="000000"/>
              </a:solidFill>
              <a:uFill>
                <a:solidFill>
                  <a:srgbClr val="ffffff"/>
                </a:solidFill>
              </a:uFill>
              <a:latin typeface="Arial"/>
            </a:endParaRPr>
          </a:p>
          <a:p>
            <a:pPr lvl="6" marL="3024000" indent="-216000">
              <a:spcBef>
                <a:spcPts val="283"/>
              </a:spcBef>
              <a:buClr>
                <a:srgbClr val="000000"/>
              </a:buClr>
              <a:buSzPct val="45000"/>
              <a:buFont typeface="Wingdings" charset="2"/>
              <a:buChar char=""/>
            </a:pPr>
            <a:r>
              <a:rPr b="0" lang="de-AT" sz="1800" spc="-1" strike="noStrike">
                <a:solidFill>
                  <a:srgbClr val="000000"/>
                </a:solidFill>
                <a:uFill>
                  <a:solidFill>
                    <a:srgbClr val="ffffff"/>
                  </a:solidFill>
                </a:uFill>
                <a:latin typeface="Arial"/>
              </a:rPr>
              <a:t>Siebte Gliederungsebene</a:t>
            </a:r>
            <a:endParaRPr b="0" lang="de-AT" sz="1800" spc="-1" strike="noStrike">
              <a:solidFill>
                <a:srgbClr val="000000"/>
              </a:solidFill>
              <a:uFill>
                <a:solidFill>
                  <a:srgbClr val="ffffff"/>
                </a:solidFill>
              </a:u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8" name="CustomShape 1"/>
          <p:cNvSpPr/>
          <p:nvPr/>
        </p:nvSpPr>
        <p:spPr>
          <a:xfrm>
            <a:off x="8458200" y="0"/>
            <a:ext cx="684720" cy="685692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p:style>
      </p:sp>
      <p:sp>
        <p:nvSpPr>
          <p:cNvPr id="39" name="CustomShape 2"/>
          <p:cNvSpPr/>
          <p:nvPr/>
        </p:nvSpPr>
        <p:spPr>
          <a:xfrm>
            <a:off x="8458200" y="5486400"/>
            <a:ext cx="684720" cy="6847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p:style>
      </p:sp>
      <p:sp>
        <p:nvSpPr>
          <p:cNvPr id="40" name="PlaceHolder 3"/>
          <p:cNvSpPr>
            <a:spLocks noGrp="1"/>
          </p:cNvSpPr>
          <p:nvPr>
            <p:ph type="title"/>
          </p:nvPr>
        </p:nvSpPr>
        <p:spPr>
          <a:xfrm>
            <a:off x="457200" y="273600"/>
            <a:ext cx="8229240" cy="1144800"/>
          </a:xfrm>
          <a:prstGeom prst="rect">
            <a:avLst/>
          </a:prstGeom>
        </p:spPr>
        <p:txBody>
          <a:bodyPr lIns="0" rIns="0" tIns="0" bIns="0" anchor="ctr"/>
          <a:p>
            <a:pPr algn="ctr"/>
            <a:r>
              <a:rPr b="0" lang="de-AT" sz="4400" spc="-1" strike="noStrike">
                <a:solidFill>
                  <a:srgbClr val="000000"/>
                </a:solidFill>
                <a:uFill>
                  <a:solidFill>
                    <a:srgbClr val="ffffff"/>
                  </a:solidFill>
                </a:uFill>
                <a:latin typeface="Arial"/>
              </a:rPr>
              <a:t>Format des Titeltextes durch Klicken bearbeiten</a:t>
            </a:r>
            <a:endParaRPr b="0" lang="de-AT" sz="4400" spc="-1" strike="noStrike">
              <a:solidFill>
                <a:srgbClr val="000000"/>
              </a:solidFill>
              <a:uFill>
                <a:solidFill>
                  <a:srgbClr val="ffffff"/>
                </a:solidFill>
              </a:uFill>
              <a:latin typeface="Arial"/>
            </a:endParaRPr>
          </a:p>
        </p:txBody>
      </p:sp>
      <p:sp>
        <p:nvSpPr>
          <p:cNvPr id="41" name="PlaceHolder 4"/>
          <p:cNvSpPr>
            <a:spLocks noGrp="1"/>
          </p:cNvSpPr>
          <p:nvPr>
            <p:ph type="body"/>
          </p:nvPr>
        </p:nvSpPr>
        <p:spPr>
          <a:xfrm>
            <a:off x="457200" y="1604520"/>
            <a:ext cx="8229240" cy="3977280"/>
          </a:xfrm>
          <a:prstGeom prst="rect">
            <a:avLst/>
          </a:prstGeom>
        </p:spPr>
        <p:txBody>
          <a:bodyPr lIns="0" rIns="0" tIns="0" bIns="0"/>
          <a:p>
            <a:pPr marL="432000" indent="-324000">
              <a:spcBef>
                <a:spcPts val="1417"/>
              </a:spcBef>
              <a:buClr>
                <a:srgbClr val="000000"/>
              </a:buClr>
              <a:buSzPct val="45000"/>
              <a:buFont typeface="Wingdings" charset="2"/>
              <a:buChar char=""/>
            </a:pPr>
            <a:r>
              <a:rPr b="0" lang="de-AT" sz="3200" spc="-1" strike="noStrike">
                <a:solidFill>
                  <a:srgbClr val="000000"/>
                </a:solidFill>
                <a:uFill>
                  <a:solidFill>
                    <a:srgbClr val="ffffff"/>
                  </a:solidFill>
                </a:uFill>
                <a:latin typeface="Arial"/>
              </a:rPr>
              <a:t>Format des Gliederungstextes durch Klicken bearbeiten</a:t>
            </a:r>
            <a:endParaRPr b="0" lang="de-AT" sz="3200" spc="-1" strike="noStrike">
              <a:solidFill>
                <a:srgbClr val="000000"/>
              </a:solidFill>
              <a:uFill>
                <a:solidFill>
                  <a:srgbClr val="ffffff"/>
                </a:solidFill>
              </a:uFill>
              <a:latin typeface="Arial"/>
            </a:endParaRPr>
          </a:p>
          <a:p>
            <a:pPr lvl="1" marL="864000" indent="-324000">
              <a:spcBef>
                <a:spcPts val="1134"/>
              </a:spcBef>
              <a:buClr>
                <a:srgbClr val="000000"/>
              </a:buClr>
              <a:buSzPct val="75000"/>
              <a:buFont typeface="Symbol" charset="2"/>
              <a:buChar char=""/>
            </a:pPr>
            <a:r>
              <a:rPr b="0" lang="de-AT" sz="2800" spc="-1" strike="noStrike">
                <a:solidFill>
                  <a:srgbClr val="000000"/>
                </a:solidFill>
                <a:uFill>
                  <a:solidFill>
                    <a:srgbClr val="ffffff"/>
                  </a:solidFill>
                </a:uFill>
                <a:latin typeface="Arial"/>
              </a:rPr>
              <a:t>Zweite Gliederungsebene</a:t>
            </a:r>
            <a:endParaRPr b="0" lang="de-AT" sz="2800" spc="-1" strike="noStrike">
              <a:solidFill>
                <a:srgbClr val="000000"/>
              </a:solidFill>
              <a:uFill>
                <a:solidFill>
                  <a:srgbClr val="ffffff"/>
                </a:solidFill>
              </a:uFill>
              <a:latin typeface="Arial"/>
            </a:endParaRPr>
          </a:p>
          <a:p>
            <a:pPr lvl="2" marL="1296000" indent="-288000">
              <a:spcBef>
                <a:spcPts val="850"/>
              </a:spcBef>
              <a:buClr>
                <a:srgbClr val="000000"/>
              </a:buClr>
              <a:buSzPct val="45000"/>
              <a:buFont typeface="Wingdings" charset="2"/>
              <a:buChar char=""/>
            </a:pPr>
            <a:r>
              <a:rPr b="0" lang="de-AT" sz="2400" spc="-1" strike="noStrike">
                <a:solidFill>
                  <a:srgbClr val="000000"/>
                </a:solidFill>
                <a:uFill>
                  <a:solidFill>
                    <a:srgbClr val="ffffff"/>
                  </a:solidFill>
                </a:uFill>
                <a:latin typeface="Arial"/>
              </a:rPr>
              <a:t>Dritte Gliederungsebene</a:t>
            </a:r>
            <a:endParaRPr b="0" lang="de-AT" sz="2400" spc="-1" strike="noStrike">
              <a:solidFill>
                <a:srgbClr val="000000"/>
              </a:solidFill>
              <a:uFill>
                <a:solidFill>
                  <a:srgbClr val="ffffff"/>
                </a:solidFill>
              </a:uFill>
              <a:latin typeface="Arial"/>
            </a:endParaRPr>
          </a:p>
          <a:p>
            <a:pPr lvl="3" marL="1728000" indent="-216000">
              <a:spcBef>
                <a:spcPts val="567"/>
              </a:spcBef>
              <a:buClr>
                <a:srgbClr val="000000"/>
              </a:buClr>
              <a:buSzPct val="75000"/>
              <a:buFont typeface="Symbol" charset="2"/>
              <a:buChar char=""/>
            </a:pPr>
            <a:r>
              <a:rPr b="0" lang="de-AT" sz="2000" spc="-1" strike="noStrike">
                <a:solidFill>
                  <a:srgbClr val="000000"/>
                </a:solidFill>
                <a:uFill>
                  <a:solidFill>
                    <a:srgbClr val="ffffff"/>
                  </a:solidFill>
                </a:uFill>
                <a:latin typeface="Arial"/>
              </a:rPr>
              <a:t>Vierte Gliederungsebene</a:t>
            </a:r>
            <a:endParaRPr b="0" lang="de-AT" sz="2000" spc="-1" strike="noStrike">
              <a:solidFill>
                <a:srgbClr val="000000"/>
              </a:solidFill>
              <a:uFill>
                <a:solidFill>
                  <a:srgbClr val="ffffff"/>
                </a:solidFill>
              </a:uFill>
              <a:latin typeface="Arial"/>
            </a:endParaRPr>
          </a:p>
          <a:p>
            <a:pPr lvl="4" marL="2160000" indent="-216000">
              <a:spcBef>
                <a:spcPts val="283"/>
              </a:spcBef>
              <a:buClr>
                <a:srgbClr val="000000"/>
              </a:buClr>
              <a:buSzPct val="45000"/>
              <a:buFont typeface="Wingdings" charset="2"/>
              <a:buChar char=""/>
            </a:pPr>
            <a:r>
              <a:rPr b="0" lang="de-AT" sz="2000" spc="-1" strike="noStrike">
                <a:solidFill>
                  <a:srgbClr val="000000"/>
                </a:solidFill>
                <a:uFill>
                  <a:solidFill>
                    <a:srgbClr val="ffffff"/>
                  </a:solidFill>
                </a:uFill>
                <a:latin typeface="Arial"/>
              </a:rPr>
              <a:t>Fünfte Gliederungsebene</a:t>
            </a:r>
            <a:endParaRPr b="0" lang="de-AT" sz="2000" spc="-1" strike="noStrike">
              <a:solidFill>
                <a:srgbClr val="000000"/>
              </a:solidFill>
              <a:uFill>
                <a:solidFill>
                  <a:srgbClr val="ffffff"/>
                </a:solidFill>
              </a:uFill>
              <a:latin typeface="Arial"/>
            </a:endParaRPr>
          </a:p>
          <a:p>
            <a:pPr lvl="5" marL="2592000" indent="-216000">
              <a:spcBef>
                <a:spcPts val="283"/>
              </a:spcBef>
              <a:buClr>
                <a:srgbClr val="000000"/>
              </a:buClr>
              <a:buSzPct val="45000"/>
              <a:buFont typeface="Wingdings" charset="2"/>
              <a:buChar char=""/>
            </a:pPr>
            <a:r>
              <a:rPr b="0" lang="de-AT" sz="2000" spc="-1" strike="noStrike">
                <a:solidFill>
                  <a:srgbClr val="000000"/>
                </a:solidFill>
                <a:uFill>
                  <a:solidFill>
                    <a:srgbClr val="ffffff"/>
                  </a:solidFill>
                </a:uFill>
                <a:latin typeface="Arial"/>
              </a:rPr>
              <a:t>Sechste Gliederungsebene</a:t>
            </a:r>
            <a:endParaRPr b="0" lang="de-AT" sz="2000" spc="-1" strike="noStrike">
              <a:solidFill>
                <a:srgbClr val="000000"/>
              </a:solidFill>
              <a:uFill>
                <a:solidFill>
                  <a:srgbClr val="ffffff"/>
                </a:solidFill>
              </a:uFill>
              <a:latin typeface="Arial"/>
            </a:endParaRPr>
          </a:p>
          <a:p>
            <a:pPr lvl="6" marL="3024000" indent="-216000">
              <a:spcBef>
                <a:spcPts val="283"/>
              </a:spcBef>
              <a:buClr>
                <a:srgbClr val="000000"/>
              </a:buClr>
              <a:buSzPct val="45000"/>
              <a:buFont typeface="Wingdings" charset="2"/>
              <a:buChar char=""/>
            </a:pPr>
            <a:r>
              <a:rPr b="0" lang="de-AT" sz="2000" spc="-1" strike="noStrike">
                <a:solidFill>
                  <a:srgbClr val="000000"/>
                </a:solidFill>
                <a:uFill>
                  <a:solidFill>
                    <a:srgbClr val="ffffff"/>
                  </a:solidFill>
                </a:uFill>
                <a:latin typeface="Arial"/>
              </a:rPr>
              <a:t>Siebte Gliederungsebene</a:t>
            </a:r>
            <a:endParaRPr b="0" lang="de-AT" sz="2000" spc="-1" strike="noStrike">
              <a:solidFill>
                <a:srgbClr val="000000"/>
              </a:solidFill>
              <a:uFill>
                <a:solidFill>
                  <a:srgbClr val="ffffff"/>
                </a:solidFill>
              </a:uFill>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1" name="CustomShape 1"/>
          <p:cNvSpPr/>
          <p:nvPr/>
        </p:nvSpPr>
        <p:spPr>
          <a:xfrm>
            <a:off x="497520" y="419040"/>
            <a:ext cx="7731000" cy="4078800"/>
          </a:xfrm>
          <a:prstGeom prst="rect">
            <a:avLst/>
          </a:prstGeom>
          <a:noFill/>
          <a:ln>
            <a:noFill/>
          </a:ln>
        </p:spPr>
        <p:style>
          <a:lnRef idx="0"/>
          <a:fillRef idx="0"/>
          <a:effectRef idx="0"/>
          <a:fontRef idx="minor"/>
        </p:style>
        <p:txBody>
          <a:bodyPr lIns="90000" rIns="90000" tIns="45000" bIns="45000" anchor="b"/>
          <a:p>
            <a:r>
              <a:rPr b="1" lang="de-AT" sz="6600" spc="-92" strike="noStrike">
                <a:solidFill>
                  <a:srgbClr val="675e47"/>
                </a:solidFill>
                <a:uFill>
                  <a:solidFill>
                    <a:srgbClr val="ffffff"/>
                  </a:solidFill>
                </a:uFill>
                <a:latin typeface="Cambria"/>
                <a:ea typeface="DejaVu Sans"/>
              </a:rPr>
              <a:t>Summary of Research on Radicalization</a:t>
            </a:r>
            <a:endParaRPr b="0" lang="de-AT" sz="1800" spc="-1" strike="noStrike">
              <a:solidFill>
                <a:srgbClr val="000000"/>
              </a:solidFill>
              <a:uFill>
                <a:solidFill>
                  <a:srgbClr val="ffffff"/>
                </a:solidFill>
              </a:uFill>
              <a:latin typeface="Arial"/>
            </a:endParaRPr>
          </a:p>
          <a:p>
            <a:pPr>
              <a:lnSpc>
                <a:spcPct val="100000"/>
              </a:lnSpc>
            </a:pPr>
            <a:r>
              <a:rPr b="1" lang="de-AT" sz="6600" spc="-92" strike="noStrike">
                <a:solidFill>
                  <a:srgbClr val="675e47"/>
                </a:solidFill>
                <a:uFill>
                  <a:solidFill>
                    <a:srgbClr val="ffffff"/>
                  </a:solidFill>
                </a:uFill>
                <a:latin typeface="Cambria"/>
                <a:ea typeface="DejaVu Sans"/>
              </a:rPr>
              <a:t>in the U.S.</a:t>
            </a:r>
            <a:endParaRPr b="0" lang="de-AT" sz="1800" spc="-1" strike="noStrike">
              <a:solidFill>
                <a:srgbClr val="000000"/>
              </a:solidFill>
              <a:uFill>
                <a:solidFill>
                  <a:srgbClr val="ffffff"/>
                </a:solidFill>
              </a:uFill>
              <a:latin typeface="Arial"/>
            </a:endParaRPr>
          </a:p>
        </p:txBody>
      </p:sp>
      <p:sp>
        <p:nvSpPr>
          <p:cNvPr id="82" name="CustomShape 2"/>
          <p:cNvSpPr/>
          <p:nvPr/>
        </p:nvSpPr>
        <p:spPr>
          <a:xfrm>
            <a:off x="685800" y="4572000"/>
            <a:ext cx="6460560" cy="1065600"/>
          </a:xfrm>
          <a:prstGeom prst="rect">
            <a:avLst/>
          </a:prstGeom>
          <a:noFill/>
          <a:ln>
            <a:noFill/>
          </a:ln>
        </p:spPr>
        <p:style>
          <a:lnRef idx="0"/>
          <a:fillRef idx="0"/>
          <a:effectRef idx="0"/>
          <a:fontRef idx="minor"/>
        </p:style>
        <p:txBody>
          <a:bodyPr lIns="90000" rIns="90000" tIns="45000" bIns="45000"/>
          <a:p>
            <a:pPr>
              <a:lnSpc>
                <a:spcPct val="100000"/>
              </a:lnSpc>
              <a:spcBef>
                <a:spcPts val="400"/>
              </a:spcBef>
            </a:pPr>
            <a:r>
              <a:rPr b="1" lang="de-AT" sz="2000" spc="-1" strike="noStrike">
                <a:solidFill>
                  <a:srgbClr val="8f8e8d"/>
                </a:solidFill>
                <a:uFill>
                  <a:solidFill>
                    <a:srgbClr val="ffffff"/>
                  </a:solidFill>
                </a:uFill>
                <a:latin typeface="Calibri"/>
                <a:ea typeface="DejaVu Sans"/>
              </a:rPr>
              <a:t>Janja Lalich, Ph.D.</a:t>
            </a:r>
            <a:endParaRPr b="0" lang="de-AT" sz="1800" spc="-1" strike="noStrike">
              <a:solidFill>
                <a:srgbClr val="000000"/>
              </a:solidFill>
              <a:uFill>
                <a:solidFill>
                  <a:srgbClr val="ffffff"/>
                </a:solidFill>
              </a:uFill>
              <a:latin typeface="Arial"/>
            </a:endParaRPr>
          </a:p>
          <a:p>
            <a:pPr>
              <a:lnSpc>
                <a:spcPct val="100000"/>
              </a:lnSpc>
              <a:spcBef>
                <a:spcPts val="400"/>
              </a:spcBef>
            </a:pPr>
            <a:r>
              <a:rPr b="1" lang="de-AT" sz="2000" spc="-1" strike="noStrike">
                <a:solidFill>
                  <a:srgbClr val="8f8e8d"/>
                </a:solidFill>
                <a:uFill>
                  <a:solidFill>
                    <a:srgbClr val="ffffff"/>
                  </a:solidFill>
                </a:uFill>
                <a:latin typeface="Calibri"/>
                <a:ea typeface="DejaVu Sans"/>
              </a:rPr>
              <a:t>Professor Emerita of Sociology</a:t>
            </a:r>
            <a:endParaRPr b="0" lang="de-AT" sz="1800" spc="-1" strike="noStrike">
              <a:solidFill>
                <a:srgbClr val="000000"/>
              </a:solidFill>
              <a:uFill>
                <a:solidFill>
                  <a:srgbClr val="ffffff"/>
                </a:solidFill>
              </a:uFill>
              <a:latin typeface="Arial"/>
            </a:endParaRPr>
          </a:p>
          <a:p>
            <a:pPr>
              <a:lnSpc>
                <a:spcPct val="100000"/>
              </a:lnSpc>
              <a:spcBef>
                <a:spcPts val="400"/>
              </a:spcBef>
            </a:pPr>
            <a:r>
              <a:rPr b="1" lang="de-AT" sz="2000" spc="-1" strike="noStrike">
                <a:solidFill>
                  <a:srgbClr val="8f8e8d"/>
                </a:solidFill>
                <a:uFill>
                  <a:solidFill>
                    <a:srgbClr val="ffffff"/>
                  </a:solidFill>
                </a:uFill>
                <a:latin typeface="Calibri"/>
                <a:ea typeface="DejaVu Sans"/>
              </a:rPr>
              <a:t>California State University, Chico</a:t>
            </a:r>
            <a:endParaRPr b="0" lang="de-AT" sz="1800" spc="-1" strike="noStrike">
              <a:solidFill>
                <a:srgbClr val="000000"/>
              </a:solidFill>
              <a:uFill>
                <a:solidFill>
                  <a:srgbClr val="ffffff"/>
                </a:solidFill>
              </a:uFill>
              <a:latin typeface="Arial"/>
            </a:endParaRPr>
          </a:p>
        </p:txBody>
      </p:sp>
    </p:spTree>
  </p:cSld>
  <p:timing>
    <p:tnLst>
      <p:par>
        <p:cTn id="1" dur="indefinite" restart="never" nodeType="tmRoot">
          <p:childTnLst>
            <p:seq>
              <p:cTn id="2" nodeType="mainSeq"/>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9" name="CustomShape 1"/>
          <p:cNvSpPr/>
          <p:nvPr/>
        </p:nvSpPr>
        <p:spPr>
          <a:xfrm>
            <a:off x="117720" y="38880"/>
            <a:ext cx="8326080" cy="1046880"/>
          </a:xfrm>
          <a:prstGeom prst="rect">
            <a:avLst/>
          </a:prstGeom>
          <a:noFill/>
          <a:ln>
            <a:noFill/>
          </a:ln>
        </p:spPr>
        <p:style>
          <a:lnRef idx="0"/>
          <a:fillRef idx="0"/>
          <a:effectRef idx="0"/>
          <a:fontRef idx="minor"/>
        </p:style>
        <p:txBody>
          <a:bodyPr lIns="90000" rIns="90000" tIns="45000" bIns="45000" anchor="ctr"/>
          <a:p>
            <a:pPr>
              <a:lnSpc>
                <a:spcPct val="100000"/>
              </a:lnSpc>
            </a:pPr>
            <a:r>
              <a:rPr b="1" lang="de-AT" sz="3600" spc="-92" strike="noStrike">
                <a:solidFill>
                  <a:srgbClr val="675e47"/>
                </a:solidFill>
                <a:uFill>
                  <a:solidFill>
                    <a:srgbClr val="ffffff"/>
                  </a:solidFill>
                </a:uFill>
                <a:latin typeface="Cambria"/>
                <a:ea typeface="DejaVu Sans"/>
              </a:rPr>
              <a:t>Policy Notes for Trump Administration: Executive Summary </a:t>
            </a:r>
            <a:r>
              <a:rPr b="1" lang="de-AT" sz="2000" spc="-92" strike="noStrike">
                <a:solidFill>
                  <a:srgbClr val="675e47"/>
                </a:solidFill>
                <a:uFill>
                  <a:solidFill>
                    <a:srgbClr val="ffffff"/>
                  </a:solidFill>
                </a:uFill>
                <a:latin typeface="Cambria"/>
                <a:ea typeface="DejaVu Sans"/>
              </a:rPr>
              <a:t>(Wash. Inst. For Near East Policy)</a:t>
            </a:r>
            <a:endParaRPr b="0" lang="de-AT" sz="1800" spc="-1" strike="noStrike">
              <a:solidFill>
                <a:srgbClr val="000000"/>
              </a:solidFill>
              <a:uFill>
                <a:solidFill>
                  <a:srgbClr val="ffffff"/>
                </a:solidFill>
              </a:uFill>
              <a:latin typeface="Arial"/>
            </a:endParaRPr>
          </a:p>
        </p:txBody>
      </p:sp>
      <p:sp>
        <p:nvSpPr>
          <p:cNvPr id="100" name="CustomShape 2"/>
          <p:cNvSpPr/>
          <p:nvPr/>
        </p:nvSpPr>
        <p:spPr>
          <a:xfrm>
            <a:off x="117720" y="1217880"/>
            <a:ext cx="8077320" cy="5639040"/>
          </a:xfrm>
          <a:prstGeom prst="rect">
            <a:avLst/>
          </a:prstGeom>
          <a:noFill/>
          <a:ln>
            <a:noFill/>
          </a:ln>
        </p:spPr>
        <p:style>
          <a:lnRef idx="0"/>
          <a:fillRef idx="0"/>
          <a:effectRef idx="0"/>
          <a:fontRef idx="minor"/>
        </p:style>
        <p:txBody>
          <a:bodyPr lIns="90000" rIns="90000" tIns="45000" bIns="45000"/>
          <a:p>
            <a:pPr marL="343080" indent="-227520">
              <a:lnSpc>
                <a:spcPct val="100000"/>
              </a:lnSpc>
              <a:spcBef>
                <a:spcPts val="439"/>
              </a:spcBef>
              <a:buClr>
                <a:srgbClr val="a9a57c"/>
              </a:buClr>
              <a:buFont typeface="Arial"/>
              <a:buChar char="•"/>
            </a:pPr>
            <a:r>
              <a:rPr b="0" lang="de-AT" sz="1800" spc="-1" strike="noStrike">
                <a:solidFill>
                  <a:srgbClr val="2f2b20"/>
                </a:solidFill>
                <a:uFill>
                  <a:solidFill>
                    <a:srgbClr val="ffffff"/>
                  </a:solidFill>
                </a:uFill>
                <a:latin typeface="Calibri"/>
                <a:ea typeface="DejaVu Sans"/>
              </a:rPr>
              <a:t>Current situation: CVE not a priority until after 2013 Boston Marathon bombing by Tsaranaev brothers. No comprehensive approach. Lack of funding. Lack of lead organization. Singular focus on one form of extremism.</a:t>
            </a:r>
            <a:endParaRPr b="0" lang="de-AT" sz="1800" spc="-1" strike="noStrike">
              <a:solidFill>
                <a:srgbClr val="000000"/>
              </a:solidFill>
              <a:uFill>
                <a:solidFill>
                  <a:srgbClr val="ffffff"/>
                </a:solidFill>
              </a:uFill>
              <a:latin typeface="Arial"/>
            </a:endParaRPr>
          </a:p>
          <a:p>
            <a:pPr marL="343080" indent="-227520">
              <a:lnSpc>
                <a:spcPct val="100000"/>
              </a:lnSpc>
              <a:spcBef>
                <a:spcPts val="439"/>
              </a:spcBef>
              <a:buClr>
                <a:srgbClr val="a9a57c"/>
              </a:buClr>
              <a:buFont typeface="Arial"/>
              <a:buChar char="•"/>
            </a:pPr>
            <a:r>
              <a:rPr b="0" lang="de-AT" sz="1800" spc="-1" strike="noStrike">
                <a:solidFill>
                  <a:srgbClr val="2f2b20"/>
                </a:solidFill>
                <a:uFill>
                  <a:solidFill>
                    <a:srgbClr val="ffffff"/>
                  </a:solidFill>
                </a:uFill>
                <a:latin typeface="Calibri"/>
                <a:ea typeface="DejaVu Sans"/>
              </a:rPr>
              <a:t>Comprehensive plan should include </a:t>
            </a:r>
            <a:r>
              <a:rPr b="0" lang="de-AT" sz="1800" spc="-1" strike="noStrike" u="sng">
                <a:solidFill>
                  <a:srgbClr val="2f2b20"/>
                </a:solidFill>
                <a:uFill>
                  <a:solidFill>
                    <a:srgbClr val="ffffff"/>
                  </a:solidFill>
                </a:uFill>
                <a:latin typeface="Calibri"/>
                <a:ea typeface="DejaVu Sans"/>
              </a:rPr>
              <a:t>preventive</a:t>
            </a:r>
            <a:r>
              <a:rPr b="0" lang="de-AT" sz="1800" spc="-1" strike="noStrike">
                <a:solidFill>
                  <a:srgbClr val="2f2b20"/>
                </a:solidFill>
                <a:uFill>
                  <a:solidFill>
                    <a:srgbClr val="ffffff"/>
                  </a:solidFill>
                </a:uFill>
                <a:latin typeface="Calibri"/>
                <a:ea typeface="DejaVu Sans"/>
              </a:rPr>
              <a:t> measures intended to inhibit radicalization as well as measures to counter the process of radicalization affecting an individual. Important to distinguish between the two.</a:t>
            </a:r>
            <a:endParaRPr b="0" lang="de-AT" sz="1800" spc="-1" strike="noStrike">
              <a:solidFill>
                <a:srgbClr val="000000"/>
              </a:solidFill>
              <a:uFill>
                <a:solidFill>
                  <a:srgbClr val="ffffff"/>
                </a:solidFill>
              </a:uFill>
              <a:latin typeface="Arial"/>
            </a:endParaRPr>
          </a:p>
          <a:p>
            <a:pPr marL="343080" indent="-227520">
              <a:lnSpc>
                <a:spcPct val="100000"/>
              </a:lnSpc>
              <a:spcBef>
                <a:spcPts val="439"/>
              </a:spcBef>
              <a:buClr>
                <a:srgbClr val="a9a57c"/>
              </a:buClr>
              <a:buFont typeface="Arial"/>
              <a:buChar char="•"/>
            </a:pPr>
            <a:r>
              <a:rPr b="0" lang="de-AT" sz="1800" spc="-1" strike="noStrike">
                <a:solidFill>
                  <a:srgbClr val="2f2b20"/>
                </a:solidFill>
                <a:uFill>
                  <a:solidFill>
                    <a:srgbClr val="ffffff"/>
                  </a:solidFill>
                </a:uFill>
                <a:latin typeface="Calibri"/>
                <a:ea typeface="DejaVu Sans"/>
              </a:rPr>
              <a:t>Do not change “countering violent extremism” (CVE) to “countering Islamic extremism” or “countering radical Islamic extremism.” </a:t>
            </a:r>
            <a:endParaRPr b="0" lang="de-AT" sz="1800" spc="-1" strike="noStrike">
              <a:solidFill>
                <a:srgbClr val="000000"/>
              </a:solidFill>
              <a:uFill>
                <a:solidFill>
                  <a:srgbClr val="ffffff"/>
                </a:solidFill>
              </a:uFill>
              <a:latin typeface="Arial"/>
            </a:endParaRPr>
          </a:p>
          <a:p>
            <a:pPr marL="343080" indent="-227520">
              <a:lnSpc>
                <a:spcPct val="100000"/>
              </a:lnSpc>
              <a:spcBef>
                <a:spcPts val="439"/>
              </a:spcBef>
              <a:buClr>
                <a:srgbClr val="a9a57c"/>
              </a:buClr>
              <a:buFont typeface="Arial"/>
              <a:buChar char="•"/>
            </a:pPr>
            <a:r>
              <a:rPr b="1" lang="de-AT" sz="1800" spc="-1" strike="noStrike">
                <a:solidFill>
                  <a:srgbClr val="2f2b20"/>
                </a:solidFill>
                <a:uFill>
                  <a:solidFill>
                    <a:srgbClr val="ffffff"/>
                  </a:solidFill>
                </a:uFill>
                <a:latin typeface="Calibri"/>
                <a:ea typeface="DejaVu Sans"/>
              </a:rPr>
              <a:t>Prefer P/CVE </a:t>
            </a:r>
            <a:r>
              <a:rPr b="0" lang="de-AT" sz="1800" spc="-1" strike="noStrike">
                <a:solidFill>
                  <a:srgbClr val="2f2b20"/>
                </a:solidFill>
                <a:uFill>
                  <a:solidFill>
                    <a:srgbClr val="ffffff"/>
                  </a:solidFill>
                </a:uFill>
                <a:latin typeface="Calibri"/>
                <a:ea typeface="DejaVu Sans"/>
              </a:rPr>
              <a:t>(preventing/countering).</a:t>
            </a:r>
            <a:endParaRPr b="0" lang="de-AT" sz="1800" spc="-1" strike="noStrike">
              <a:solidFill>
                <a:srgbClr val="000000"/>
              </a:solidFill>
              <a:uFill>
                <a:solidFill>
                  <a:srgbClr val="ffffff"/>
                </a:solidFill>
              </a:uFill>
              <a:latin typeface="Arial"/>
            </a:endParaRPr>
          </a:p>
          <a:p>
            <a:pPr marL="343080" indent="-227520">
              <a:lnSpc>
                <a:spcPct val="100000"/>
              </a:lnSpc>
              <a:spcBef>
                <a:spcPts val="439"/>
              </a:spcBef>
              <a:buClr>
                <a:srgbClr val="a9a57c"/>
              </a:buClr>
              <a:buFont typeface="Arial"/>
              <a:buChar char="•"/>
            </a:pPr>
            <a:r>
              <a:rPr b="0" lang="de-AT" sz="1800" spc="-1" strike="noStrike">
                <a:solidFill>
                  <a:srgbClr val="2f2b20"/>
                </a:solidFill>
                <a:uFill>
                  <a:solidFill>
                    <a:srgbClr val="ffffff"/>
                  </a:solidFill>
                </a:uFill>
                <a:latin typeface="Calibri"/>
                <a:ea typeface="DejaVu Sans"/>
              </a:rPr>
              <a:t>Build </a:t>
            </a:r>
            <a:r>
              <a:rPr b="1" lang="de-AT" sz="1800" spc="-1" strike="noStrike">
                <a:solidFill>
                  <a:srgbClr val="2f2b20"/>
                </a:solidFill>
                <a:uFill>
                  <a:solidFill>
                    <a:srgbClr val="ffffff"/>
                  </a:solidFill>
                </a:uFill>
                <a:latin typeface="Calibri"/>
                <a:ea typeface="DejaVu Sans"/>
              </a:rPr>
              <a:t>community resilience </a:t>
            </a:r>
            <a:r>
              <a:rPr b="0" lang="de-AT" sz="1800" spc="-1" strike="noStrike">
                <a:solidFill>
                  <a:srgbClr val="2f2b20"/>
                </a:solidFill>
                <a:uFill>
                  <a:solidFill>
                    <a:srgbClr val="ffffff"/>
                  </a:solidFill>
                </a:uFill>
                <a:latin typeface="Calibri"/>
                <a:ea typeface="DejaVu Sans"/>
              </a:rPr>
              <a:t>against violent extremism and trustworthy channels between community programs and local, state and federal law enforcement. Focus on trust-building.</a:t>
            </a:r>
            <a:endParaRPr b="0" lang="de-AT" sz="1800" spc="-1" strike="noStrike">
              <a:solidFill>
                <a:srgbClr val="000000"/>
              </a:solidFill>
              <a:uFill>
                <a:solidFill>
                  <a:srgbClr val="ffffff"/>
                </a:solidFill>
              </a:uFill>
              <a:latin typeface="Arial"/>
            </a:endParaRPr>
          </a:p>
          <a:p>
            <a:pPr lvl="1" marL="640080" indent="-227520">
              <a:lnSpc>
                <a:spcPct val="100000"/>
              </a:lnSpc>
              <a:spcBef>
                <a:spcPts val="400"/>
              </a:spcBef>
              <a:buClr>
                <a:srgbClr val="9cbebd"/>
              </a:buClr>
              <a:buFont typeface="Arial"/>
              <a:buChar char="•"/>
            </a:pPr>
            <a:r>
              <a:rPr b="0" lang="de-AT" sz="1800" spc="-1" strike="noStrike">
                <a:solidFill>
                  <a:srgbClr val="2f2b20"/>
                </a:solidFill>
                <a:uFill>
                  <a:solidFill>
                    <a:srgbClr val="ffffff"/>
                  </a:solidFill>
                </a:uFill>
                <a:latin typeface="Calibri"/>
                <a:ea typeface="DejaVu Sans"/>
              </a:rPr>
              <a:t>Local service providers in best position to spot radicalization in early phase. Connect with teachers, parents, clergy, clinical social workers, counselors, etc. Have somewhere other than law enforcement for them to turn to.</a:t>
            </a:r>
            <a:endParaRPr b="0" lang="de-AT" sz="1800" spc="-1" strike="noStrike">
              <a:solidFill>
                <a:srgbClr val="000000"/>
              </a:solidFill>
              <a:uFill>
                <a:solidFill>
                  <a:srgbClr val="ffffff"/>
                </a:solidFill>
              </a:uFill>
              <a:latin typeface="Arial"/>
            </a:endParaRPr>
          </a:p>
        </p:txBody>
      </p:sp>
    </p:spTree>
  </p:cSld>
  <p:timing>
    <p:tnLst>
      <p:par>
        <p:cTn id="19" dur="indefinite" restart="never" nodeType="tmRoot">
          <p:childTnLst>
            <p:seq>
              <p:cTn id="20" nodeType="mainSeq"/>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1" name="CustomShape 1"/>
          <p:cNvSpPr/>
          <p:nvPr/>
        </p:nvSpPr>
        <p:spPr>
          <a:xfrm>
            <a:off x="340560" y="0"/>
            <a:ext cx="7735680" cy="771480"/>
          </a:xfrm>
          <a:prstGeom prst="rect">
            <a:avLst/>
          </a:prstGeom>
          <a:noFill/>
          <a:ln>
            <a:noFill/>
          </a:ln>
        </p:spPr>
        <p:style>
          <a:lnRef idx="0"/>
          <a:fillRef idx="0"/>
          <a:effectRef idx="0"/>
          <a:fontRef idx="minor"/>
        </p:style>
        <p:txBody>
          <a:bodyPr lIns="90000" rIns="90000" tIns="45000" bIns="45000" anchor="ctr"/>
          <a:p>
            <a:pPr>
              <a:lnSpc>
                <a:spcPct val="100000"/>
              </a:lnSpc>
            </a:pPr>
            <a:r>
              <a:rPr b="1" lang="de-AT" sz="4000" spc="-92" strike="noStrike">
                <a:solidFill>
                  <a:srgbClr val="675e47"/>
                </a:solidFill>
                <a:uFill>
                  <a:solidFill>
                    <a:srgbClr val="ffffff"/>
                  </a:solidFill>
                </a:uFill>
                <a:latin typeface="Cambria"/>
                <a:ea typeface="DejaVu Sans"/>
              </a:rPr>
              <a:t>Policy Notes, continued</a:t>
            </a:r>
            <a:endParaRPr b="0" lang="de-AT" sz="1800" spc="-1" strike="noStrike">
              <a:solidFill>
                <a:srgbClr val="000000"/>
              </a:solidFill>
              <a:uFill>
                <a:solidFill>
                  <a:srgbClr val="ffffff"/>
                </a:solidFill>
              </a:uFill>
              <a:latin typeface="Arial"/>
            </a:endParaRPr>
          </a:p>
        </p:txBody>
      </p:sp>
      <p:sp>
        <p:nvSpPr>
          <p:cNvPr id="102" name="CustomShape 2"/>
          <p:cNvSpPr/>
          <p:nvPr/>
        </p:nvSpPr>
        <p:spPr>
          <a:xfrm>
            <a:off x="221400" y="772560"/>
            <a:ext cx="8157240" cy="6084360"/>
          </a:xfrm>
          <a:prstGeom prst="rect">
            <a:avLst/>
          </a:prstGeom>
          <a:noFill/>
          <a:ln>
            <a:noFill/>
          </a:ln>
        </p:spPr>
        <p:style>
          <a:lnRef idx="0"/>
          <a:fillRef idx="0"/>
          <a:effectRef idx="0"/>
          <a:fontRef idx="minor"/>
        </p:style>
        <p:txBody>
          <a:bodyPr lIns="90000" rIns="90000" tIns="45000" bIns="45000"/>
          <a:p>
            <a:pPr marL="343080" indent="-227520">
              <a:lnSpc>
                <a:spcPct val="100000"/>
              </a:lnSpc>
              <a:spcBef>
                <a:spcPts val="439"/>
              </a:spcBef>
              <a:buClr>
                <a:srgbClr val="a9a57c"/>
              </a:buClr>
              <a:buFont typeface="Arial"/>
              <a:buChar char="•"/>
            </a:pPr>
            <a:r>
              <a:rPr b="0" lang="de-AT" sz="1800" spc="-1" strike="noStrike">
                <a:solidFill>
                  <a:srgbClr val="2f2b20"/>
                </a:solidFill>
                <a:uFill>
                  <a:solidFill>
                    <a:srgbClr val="ffffff"/>
                  </a:solidFill>
                </a:uFill>
                <a:latin typeface="Calibri"/>
                <a:ea typeface="DejaVu Sans"/>
              </a:rPr>
              <a:t>Identify the extremist ideologies – from jihadism to white supremacism to leftist – inspired ethnocentric movements as a key driver of radicalization and mobilization to violence.</a:t>
            </a:r>
            <a:endParaRPr b="0" lang="de-AT" sz="1800" spc="-1" strike="noStrike">
              <a:solidFill>
                <a:srgbClr val="000000"/>
              </a:solidFill>
              <a:uFill>
                <a:solidFill>
                  <a:srgbClr val="ffffff"/>
                </a:solidFill>
              </a:uFill>
              <a:latin typeface="Arial"/>
            </a:endParaRPr>
          </a:p>
          <a:p>
            <a:pPr lvl="1" marL="640080" indent="-227520">
              <a:lnSpc>
                <a:spcPct val="100000"/>
              </a:lnSpc>
              <a:spcBef>
                <a:spcPts val="400"/>
              </a:spcBef>
              <a:buClr>
                <a:srgbClr val="9cbebd"/>
              </a:buClr>
              <a:buFont typeface="Arial"/>
              <a:buChar char="•"/>
            </a:pPr>
            <a:r>
              <a:rPr b="0" lang="de-AT" sz="1800" spc="-1" strike="noStrike">
                <a:solidFill>
                  <a:srgbClr val="2f2b20"/>
                </a:solidFill>
                <a:uFill>
                  <a:solidFill>
                    <a:srgbClr val="ffffff"/>
                  </a:solidFill>
                </a:uFill>
                <a:latin typeface="Calibri"/>
                <a:ea typeface="DejaVu Sans"/>
              </a:rPr>
              <a:t>Majority of attacks in U.S. have been perpetrated by non-Islamists.</a:t>
            </a:r>
            <a:endParaRPr b="0" lang="de-AT" sz="1800" spc="-1" strike="noStrike">
              <a:solidFill>
                <a:srgbClr val="000000"/>
              </a:solidFill>
              <a:uFill>
                <a:solidFill>
                  <a:srgbClr val="ffffff"/>
                </a:solidFill>
              </a:uFill>
              <a:latin typeface="Arial"/>
            </a:endParaRPr>
          </a:p>
          <a:p>
            <a:pPr lvl="1" marL="640080" indent="-227520">
              <a:lnSpc>
                <a:spcPct val="100000"/>
              </a:lnSpc>
              <a:spcBef>
                <a:spcPts val="400"/>
              </a:spcBef>
              <a:buClr>
                <a:srgbClr val="9cbebd"/>
              </a:buClr>
              <a:buFont typeface="Arial"/>
              <a:buChar char="•"/>
            </a:pPr>
            <a:r>
              <a:rPr b="0" lang="de-AT" sz="1800" spc="-1" strike="noStrike">
                <a:solidFill>
                  <a:srgbClr val="2f2b20"/>
                </a:solidFill>
                <a:uFill>
                  <a:solidFill>
                    <a:srgbClr val="ffffff"/>
                  </a:solidFill>
                </a:uFill>
                <a:latin typeface="Calibri"/>
                <a:ea typeface="DejaVu Sans"/>
              </a:rPr>
              <a:t>Upward trend of far-right and anti-gov’t “patriot” groups since 9/11 and Obama presidency.</a:t>
            </a:r>
            <a:endParaRPr b="0" lang="de-AT" sz="1800" spc="-1" strike="noStrike">
              <a:solidFill>
                <a:srgbClr val="000000"/>
              </a:solidFill>
              <a:uFill>
                <a:solidFill>
                  <a:srgbClr val="ffffff"/>
                </a:solidFill>
              </a:uFill>
              <a:latin typeface="Arial"/>
            </a:endParaRPr>
          </a:p>
          <a:p>
            <a:pPr lvl="1" marL="640080" indent="-227520">
              <a:lnSpc>
                <a:spcPct val="100000"/>
              </a:lnSpc>
              <a:spcBef>
                <a:spcPts val="400"/>
              </a:spcBef>
              <a:buClr>
                <a:srgbClr val="9cbebd"/>
              </a:buClr>
              <a:buFont typeface="Arial"/>
              <a:buChar char="•"/>
            </a:pPr>
            <a:r>
              <a:rPr b="0" lang="de-AT" sz="1800" spc="-1" strike="noStrike">
                <a:solidFill>
                  <a:srgbClr val="2f2b20"/>
                </a:solidFill>
                <a:uFill>
                  <a:solidFill>
                    <a:srgbClr val="ffffff"/>
                  </a:solidFill>
                </a:uFill>
                <a:latin typeface="Calibri"/>
                <a:ea typeface="DejaVu Sans"/>
              </a:rPr>
              <a:t>Hate crimes against Muslims, Jews, gays, blacks, and Latinos on the rise.</a:t>
            </a:r>
            <a:endParaRPr b="0" lang="de-AT" sz="1800" spc="-1" strike="noStrike">
              <a:solidFill>
                <a:srgbClr val="000000"/>
              </a:solidFill>
              <a:uFill>
                <a:solidFill>
                  <a:srgbClr val="ffffff"/>
                </a:solidFill>
              </a:uFill>
              <a:latin typeface="Arial"/>
            </a:endParaRPr>
          </a:p>
          <a:p>
            <a:pPr lvl="1" marL="640080" indent="-227520">
              <a:lnSpc>
                <a:spcPct val="100000"/>
              </a:lnSpc>
              <a:spcBef>
                <a:spcPts val="400"/>
              </a:spcBef>
              <a:buClr>
                <a:srgbClr val="9cbebd"/>
              </a:buClr>
              <a:buFont typeface="Arial"/>
              <a:buChar char="•"/>
            </a:pPr>
            <a:r>
              <a:rPr b="0" lang="de-AT" sz="1800" spc="-1" strike="noStrike">
                <a:solidFill>
                  <a:srgbClr val="2f2b20"/>
                </a:solidFill>
                <a:uFill>
                  <a:solidFill>
                    <a:srgbClr val="ffffff"/>
                  </a:solidFill>
                </a:uFill>
                <a:latin typeface="Calibri"/>
                <a:ea typeface="DejaVu Sans"/>
              </a:rPr>
              <a:t>White nationalist Twitter accounts from 3,524 to 25, 406 in past few years.</a:t>
            </a:r>
            <a:endParaRPr b="0" lang="de-AT" sz="1800" spc="-1" strike="noStrike">
              <a:solidFill>
                <a:srgbClr val="000000"/>
              </a:solidFill>
              <a:uFill>
                <a:solidFill>
                  <a:srgbClr val="ffffff"/>
                </a:solidFill>
              </a:uFill>
              <a:latin typeface="Arial"/>
            </a:endParaRPr>
          </a:p>
          <a:p>
            <a:pPr lvl="1" marL="640080" indent="-227520">
              <a:lnSpc>
                <a:spcPct val="100000"/>
              </a:lnSpc>
              <a:spcBef>
                <a:spcPts val="400"/>
              </a:spcBef>
              <a:buClr>
                <a:srgbClr val="9cbebd"/>
              </a:buClr>
              <a:buFont typeface="Arial"/>
              <a:buChar char="•"/>
            </a:pPr>
            <a:r>
              <a:rPr b="0" lang="de-AT" sz="1800" spc="-1" strike="noStrike">
                <a:solidFill>
                  <a:srgbClr val="2f2b20"/>
                </a:solidFill>
                <a:uFill>
                  <a:solidFill>
                    <a:srgbClr val="ffffff"/>
                  </a:solidFill>
                </a:uFill>
                <a:latin typeface="Calibri"/>
                <a:ea typeface="DejaVu Sans"/>
              </a:rPr>
              <a:t>Islamophobia needs to be challenged. Educate the public.</a:t>
            </a:r>
            <a:endParaRPr b="0" lang="de-AT" sz="1800" spc="-1" strike="noStrike">
              <a:solidFill>
                <a:srgbClr val="000000"/>
              </a:solidFill>
              <a:uFill>
                <a:solidFill>
                  <a:srgbClr val="ffffff"/>
                </a:solidFill>
              </a:uFill>
              <a:latin typeface="Arial"/>
            </a:endParaRPr>
          </a:p>
          <a:p>
            <a:pPr marL="343080" indent="-227520">
              <a:lnSpc>
                <a:spcPct val="100000"/>
              </a:lnSpc>
              <a:spcBef>
                <a:spcPts val="439"/>
              </a:spcBef>
              <a:buClr>
                <a:srgbClr val="a9a57c"/>
              </a:buClr>
              <a:buFont typeface="Arial"/>
              <a:buChar char="•"/>
            </a:pPr>
            <a:r>
              <a:rPr b="0" lang="de-AT" sz="1800" spc="-1" strike="noStrike">
                <a:solidFill>
                  <a:srgbClr val="2f2b20"/>
                </a:solidFill>
                <a:uFill>
                  <a:solidFill>
                    <a:srgbClr val="ffffff"/>
                  </a:solidFill>
                </a:uFill>
                <a:latin typeface="Calibri"/>
                <a:ea typeface="DejaVu Sans"/>
              </a:rPr>
              <a:t>Acknowledge that both “push factors” (local grievances, mental health, personal problems) and “pull factors” (kinship, radical ideology, narratives) play a role in radicalization. Varies from case to case.</a:t>
            </a:r>
            <a:endParaRPr b="0" lang="de-AT" sz="1800" spc="-1" strike="noStrike">
              <a:solidFill>
                <a:srgbClr val="000000"/>
              </a:solidFill>
              <a:uFill>
                <a:solidFill>
                  <a:srgbClr val="ffffff"/>
                </a:solidFill>
              </a:uFill>
              <a:latin typeface="Arial"/>
            </a:endParaRPr>
          </a:p>
          <a:p>
            <a:pPr marL="343080" indent="-227520">
              <a:lnSpc>
                <a:spcPct val="100000"/>
              </a:lnSpc>
              <a:spcBef>
                <a:spcPts val="439"/>
              </a:spcBef>
              <a:buClr>
                <a:srgbClr val="a9a57c"/>
              </a:buClr>
              <a:buFont typeface="Arial"/>
              <a:buChar char="•"/>
            </a:pPr>
            <a:r>
              <a:rPr b="0" lang="de-AT" sz="1800" spc="-1" strike="noStrike">
                <a:solidFill>
                  <a:srgbClr val="2f2b20"/>
                </a:solidFill>
                <a:uFill>
                  <a:solidFill>
                    <a:srgbClr val="ffffff"/>
                  </a:solidFill>
                </a:uFill>
                <a:latin typeface="Calibri"/>
                <a:ea typeface="DejaVu Sans"/>
              </a:rPr>
              <a:t>Acknowledge that radicalization is a highly individualized process. Use a tailored approach and be flexible.</a:t>
            </a:r>
            <a:endParaRPr b="0" lang="de-AT" sz="1800" spc="-1" strike="noStrike">
              <a:solidFill>
                <a:srgbClr val="000000"/>
              </a:solidFill>
              <a:uFill>
                <a:solidFill>
                  <a:srgbClr val="ffffff"/>
                </a:solidFill>
              </a:uFill>
              <a:latin typeface="Arial"/>
            </a:endParaRPr>
          </a:p>
          <a:p>
            <a:pPr marL="343080" indent="-227520">
              <a:lnSpc>
                <a:spcPct val="100000"/>
              </a:lnSpc>
              <a:spcBef>
                <a:spcPts val="439"/>
              </a:spcBef>
              <a:buClr>
                <a:srgbClr val="a9a57c"/>
              </a:buClr>
              <a:buFont typeface="Arial"/>
              <a:buChar char="•"/>
            </a:pPr>
            <a:r>
              <a:rPr b="0" lang="de-AT" sz="1800" spc="-1" strike="noStrike">
                <a:solidFill>
                  <a:srgbClr val="2f2b20"/>
                </a:solidFill>
                <a:uFill>
                  <a:solidFill>
                    <a:srgbClr val="ffffff"/>
                  </a:solidFill>
                </a:uFill>
                <a:latin typeface="Calibri"/>
                <a:ea typeface="DejaVu Sans"/>
              </a:rPr>
              <a:t>Local targeted intervention programs are key. Focus on subset of individuals who can still be persuaded. Interventions are an alternative to prosecutions. Incorporate defectors as invaluable sources of insight into the life.</a:t>
            </a:r>
            <a:endParaRPr b="0" lang="de-AT" sz="1800" spc="-1" strike="noStrike">
              <a:solidFill>
                <a:srgbClr val="000000"/>
              </a:solidFill>
              <a:uFill>
                <a:solidFill>
                  <a:srgbClr val="ffffff"/>
                </a:solidFill>
              </a:uFill>
              <a:latin typeface="Arial"/>
            </a:endParaRPr>
          </a:p>
        </p:txBody>
      </p:sp>
    </p:spTree>
  </p:cSld>
  <p:timing>
    <p:tnLst>
      <p:par>
        <p:cTn id="21" dur="indefinite" restart="never" nodeType="tmRoot">
          <p:childTnLst>
            <p:seq>
              <p:cTn id="22" nodeType="mainSeq"/>
              <p:prevCondLst>
                <p:cond delay="0" evt="onPrev">
                  <p:tgtEl>
                    <p:sldTgt/>
                  </p:tgtEl>
                </p:cond>
              </p:prevCondLst>
              <p:nextCondLst>
                <p:cond delay="0" evt="onNext">
                  <p:tgtEl>
                    <p:sldTgt/>
                  </p:tgtEl>
                </p:cond>
              </p:nextCondLst>
            </p:seq>
          </p:childTnLst>
        </p:cTn>
      </p:par>
    </p:tnLst>
  </p:timing>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3" name="CustomShape 1"/>
          <p:cNvSpPr/>
          <p:nvPr/>
        </p:nvSpPr>
        <p:spPr>
          <a:xfrm>
            <a:off x="680760" y="69120"/>
            <a:ext cx="7395120" cy="807120"/>
          </a:xfrm>
          <a:prstGeom prst="rect">
            <a:avLst/>
          </a:prstGeom>
          <a:noFill/>
          <a:ln>
            <a:noFill/>
          </a:ln>
        </p:spPr>
        <p:style>
          <a:lnRef idx="0"/>
          <a:fillRef idx="0"/>
          <a:effectRef idx="0"/>
          <a:fontRef idx="minor"/>
        </p:style>
        <p:txBody>
          <a:bodyPr lIns="90000" rIns="90000" tIns="45000" bIns="45000" anchor="ctr"/>
          <a:p>
            <a:pPr>
              <a:lnSpc>
                <a:spcPct val="100000"/>
              </a:lnSpc>
            </a:pPr>
            <a:r>
              <a:rPr b="1" lang="de-AT" sz="4800" spc="-92" strike="noStrike">
                <a:solidFill>
                  <a:srgbClr val="675e47"/>
                </a:solidFill>
                <a:uFill>
                  <a:solidFill>
                    <a:srgbClr val="ffffff"/>
                  </a:solidFill>
                </a:uFill>
                <a:latin typeface="Cambria"/>
                <a:ea typeface="DejaVu Sans"/>
              </a:rPr>
              <a:t>Policy Notes, continued</a:t>
            </a:r>
            <a:endParaRPr b="0" lang="de-AT" sz="1800" spc="-1" strike="noStrike">
              <a:solidFill>
                <a:srgbClr val="000000"/>
              </a:solidFill>
              <a:uFill>
                <a:solidFill>
                  <a:srgbClr val="ffffff"/>
                </a:solidFill>
              </a:uFill>
              <a:latin typeface="Arial"/>
            </a:endParaRPr>
          </a:p>
        </p:txBody>
      </p:sp>
      <p:sp>
        <p:nvSpPr>
          <p:cNvPr id="104" name="CustomShape 2"/>
          <p:cNvSpPr/>
          <p:nvPr/>
        </p:nvSpPr>
        <p:spPr>
          <a:xfrm>
            <a:off x="248760" y="995040"/>
            <a:ext cx="7827480" cy="5404680"/>
          </a:xfrm>
          <a:prstGeom prst="rect">
            <a:avLst/>
          </a:prstGeom>
          <a:noFill/>
          <a:ln>
            <a:noFill/>
          </a:ln>
        </p:spPr>
        <p:style>
          <a:lnRef idx="0"/>
          <a:fillRef idx="0"/>
          <a:effectRef idx="0"/>
          <a:fontRef idx="minor"/>
        </p:style>
        <p:txBody>
          <a:bodyPr lIns="90000" rIns="90000" tIns="45000" bIns="45000"/>
          <a:p>
            <a:pPr marL="343080" indent="-227520">
              <a:lnSpc>
                <a:spcPct val="100000"/>
              </a:lnSpc>
              <a:spcBef>
                <a:spcPts val="439"/>
              </a:spcBef>
              <a:buClr>
                <a:srgbClr val="a9a57c"/>
              </a:buClr>
              <a:buFont typeface="Arial"/>
              <a:buChar char="•"/>
            </a:pPr>
            <a:r>
              <a:rPr b="0" lang="de-AT" sz="2200" spc="-1" strike="noStrike">
                <a:solidFill>
                  <a:srgbClr val="2f2b20"/>
                </a:solidFill>
                <a:uFill>
                  <a:solidFill>
                    <a:srgbClr val="ffffff"/>
                  </a:solidFill>
                </a:uFill>
                <a:latin typeface="Calibri"/>
                <a:ea typeface="DejaVu Sans"/>
              </a:rPr>
              <a:t>Support communities in taking on religious debates and contesting violent extremist narratives.</a:t>
            </a:r>
            <a:endParaRPr b="0" lang="de-AT" sz="1800" spc="-1" strike="noStrike">
              <a:solidFill>
                <a:srgbClr val="000000"/>
              </a:solidFill>
              <a:uFill>
                <a:solidFill>
                  <a:srgbClr val="ffffff"/>
                </a:solidFill>
              </a:uFill>
              <a:latin typeface="Arial"/>
            </a:endParaRPr>
          </a:p>
          <a:p>
            <a:pPr marL="343080" indent="-227520">
              <a:lnSpc>
                <a:spcPct val="100000"/>
              </a:lnSpc>
              <a:spcBef>
                <a:spcPts val="439"/>
              </a:spcBef>
              <a:buClr>
                <a:srgbClr val="a9a57c"/>
              </a:buClr>
              <a:buFont typeface="Arial"/>
              <a:buChar char="•"/>
            </a:pPr>
            <a:r>
              <a:rPr b="0" lang="de-AT" sz="2200" spc="-1" strike="noStrike">
                <a:solidFill>
                  <a:srgbClr val="2f2b20"/>
                </a:solidFill>
                <a:uFill>
                  <a:solidFill>
                    <a:srgbClr val="ffffff"/>
                  </a:solidFill>
                </a:uFill>
                <a:latin typeface="Calibri"/>
                <a:ea typeface="DejaVu Sans"/>
              </a:rPr>
              <a:t>Encourage support of social media and technology companies to counter propaganda, and focus on getting other private companies to do the same (oil, gas, hospitality, banks).</a:t>
            </a:r>
            <a:endParaRPr b="0" lang="de-AT" sz="1800" spc="-1" strike="noStrike">
              <a:solidFill>
                <a:srgbClr val="000000"/>
              </a:solidFill>
              <a:uFill>
                <a:solidFill>
                  <a:srgbClr val="ffffff"/>
                </a:solidFill>
              </a:uFill>
              <a:latin typeface="Arial"/>
            </a:endParaRPr>
          </a:p>
          <a:p>
            <a:pPr marL="343080" indent="-227520">
              <a:lnSpc>
                <a:spcPct val="100000"/>
              </a:lnSpc>
              <a:spcBef>
                <a:spcPts val="439"/>
              </a:spcBef>
              <a:buClr>
                <a:srgbClr val="a9a57c"/>
              </a:buClr>
              <a:buFont typeface="Arial"/>
              <a:buChar char="•"/>
            </a:pPr>
            <a:r>
              <a:rPr b="0" lang="de-AT" sz="2200" spc="-1" strike="noStrike">
                <a:solidFill>
                  <a:srgbClr val="2f2b20"/>
                </a:solidFill>
                <a:uFill>
                  <a:solidFill>
                    <a:srgbClr val="ffffff"/>
                  </a:solidFill>
                </a:uFill>
                <a:latin typeface="Calibri"/>
                <a:ea typeface="DejaVu Sans"/>
              </a:rPr>
              <a:t>Develop and implement rehabilitation and reintegration programs for individuals who were radicalized (“off-ramps”).</a:t>
            </a:r>
            <a:endParaRPr b="0" lang="de-AT" sz="1800" spc="-1" strike="noStrike">
              <a:solidFill>
                <a:srgbClr val="000000"/>
              </a:solidFill>
              <a:uFill>
                <a:solidFill>
                  <a:srgbClr val="ffffff"/>
                </a:solidFill>
              </a:uFill>
              <a:latin typeface="Arial"/>
            </a:endParaRPr>
          </a:p>
          <a:p>
            <a:pPr marL="343080" indent="-227520">
              <a:lnSpc>
                <a:spcPct val="100000"/>
              </a:lnSpc>
              <a:spcBef>
                <a:spcPts val="439"/>
              </a:spcBef>
              <a:buClr>
                <a:srgbClr val="a9a57c"/>
              </a:buClr>
              <a:buFont typeface="Arial"/>
              <a:buChar char="•"/>
            </a:pPr>
            <a:r>
              <a:rPr b="0" lang="de-AT" sz="2200" spc="-1" strike="noStrike">
                <a:solidFill>
                  <a:srgbClr val="2f2b20"/>
                </a:solidFill>
                <a:uFill>
                  <a:solidFill>
                    <a:srgbClr val="ffffff"/>
                  </a:solidFill>
                </a:uFill>
                <a:latin typeface="Calibri"/>
                <a:ea typeface="DejaVu Sans"/>
              </a:rPr>
              <a:t>The goal must be to move the needle earlier in the radicalization process.</a:t>
            </a:r>
            <a:endParaRPr b="0" lang="de-AT" sz="1800" spc="-1" strike="noStrike">
              <a:solidFill>
                <a:srgbClr val="000000"/>
              </a:solidFill>
              <a:uFill>
                <a:solidFill>
                  <a:srgbClr val="ffffff"/>
                </a:solidFill>
              </a:uFill>
              <a:latin typeface="Arial"/>
            </a:endParaRPr>
          </a:p>
          <a:p>
            <a:pPr>
              <a:lnSpc>
                <a:spcPct val="100000"/>
              </a:lnSpc>
              <a:spcBef>
                <a:spcPts val="439"/>
              </a:spcBef>
            </a:pPr>
            <a:endParaRPr b="0" lang="de-AT" sz="1800" spc="-1" strike="noStrike">
              <a:solidFill>
                <a:srgbClr val="000000"/>
              </a:solidFill>
              <a:uFill>
                <a:solidFill>
                  <a:srgbClr val="ffffff"/>
                </a:solidFill>
              </a:uFill>
              <a:latin typeface="Arial"/>
            </a:endParaRPr>
          </a:p>
        </p:txBody>
      </p:sp>
    </p:spTree>
  </p:cSld>
  <p:timing>
    <p:tnLst>
      <p:par>
        <p:cTn id="23" dur="indefinite" restart="never" nodeType="tmRoot">
          <p:childTnLst>
            <p:seq>
              <p:cTn id="24" nodeType="mainSeq"/>
              <p:prevCondLst>
                <p:cond delay="0" evt="onPrev">
                  <p:tgtEl>
                    <p:sldTgt/>
                  </p:tgtEl>
                </p:cond>
              </p:prevCondLst>
              <p:nextCondLst>
                <p:cond delay="0" evt="onNext">
                  <p:tgtEl>
                    <p:sldTgt/>
                  </p:tgtEl>
                </p:cond>
              </p:nextCondLst>
            </p:seq>
          </p:childTnLst>
        </p:cTn>
      </p:par>
    </p:tnLst>
  </p:timing>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5" name="CustomShape 1"/>
          <p:cNvSpPr/>
          <p:nvPr/>
        </p:nvSpPr>
        <p:spPr>
          <a:xfrm>
            <a:off x="457200" y="131040"/>
            <a:ext cx="7619040" cy="745200"/>
          </a:xfrm>
          <a:prstGeom prst="rect">
            <a:avLst/>
          </a:prstGeom>
          <a:noFill/>
          <a:ln>
            <a:noFill/>
          </a:ln>
        </p:spPr>
        <p:style>
          <a:lnRef idx="0"/>
          <a:fillRef idx="0"/>
          <a:effectRef idx="0"/>
          <a:fontRef idx="minor"/>
        </p:style>
        <p:txBody>
          <a:bodyPr lIns="90000" rIns="90000" tIns="45000" bIns="45000" anchor="ctr"/>
          <a:p>
            <a:pPr>
              <a:lnSpc>
                <a:spcPct val="100000"/>
              </a:lnSpc>
            </a:pPr>
            <a:r>
              <a:rPr b="1" lang="de-AT" sz="4600" spc="-92" strike="noStrike">
                <a:solidFill>
                  <a:srgbClr val="675e47"/>
                </a:solidFill>
                <a:uFill>
                  <a:solidFill>
                    <a:srgbClr val="ffffff"/>
                  </a:solidFill>
                </a:uFill>
                <a:latin typeface="Cambria"/>
                <a:ea typeface="DejaVu Sans"/>
              </a:rPr>
              <a:t>Conclusion</a:t>
            </a:r>
            <a:endParaRPr b="0" lang="de-AT" sz="1800" spc="-1" strike="noStrike">
              <a:solidFill>
                <a:srgbClr val="000000"/>
              </a:solidFill>
              <a:uFill>
                <a:solidFill>
                  <a:srgbClr val="ffffff"/>
                </a:solidFill>
              </a:uFill>
              <a:latin typeface="Arial"/>
            </a:endParaRPr>
          </a:p>
        </p:txBody>
      </p:sp>
      <p:sp>
        <p:nvSpPr>
          <p:cNvPr id="106" name="CustomShape 2"/>
          <p:cNvSpPr/>
          <p:nvPr/>
        </p:nvSpPr>
        <p:spPr>
          <a:xfrm>
            <a:off x="0" y="969120"/>
            <a:ext cx="8339400" cy="5430600"/>
          </a:xfrm>
          <a:prstGeom prst="rect">
            <a:avLst/>
          </a:prstGeom>
          <a:noFill/>
          <a:ln>
            <a:noFill/>
          </a:ln>
        </p:spPr>
        <p:style>
          <a:lnRef idx="0"/>
          <a:fillRef idx="0"/>
          <a:effectRef idx="0"/>
          <a:fontRef idx="minor"/>
        </p:style>
        <p:txBody>
          <a:bodyPr lIns="90000" rIns="90000" tIns="45000" bIns="45000"/>
          <a:p>
            <a:pPr marL="343080" indent="-227520">
              <a:lnSpc>
                <a:spcPct val="100000"/>
              </a:lnSpc>
              <a:spcBef>
                <a:spcPts val="439"/>
              </a:spcBef>
              <a:buClr>
                <a:srgbClr val="a9a57c"/>
              </a:buClr>
              <a:buFont typeface="Arial"/>
              <a:buChar char="•"/>
            </a:pPr>
            <a:r>
              <a:rPr b="0" lang="de-AT" sz="2200" spc="-1" strike="noStrike">
                <a:solidFill>
                  <a:srgbClr val="2f2b20"/>
                </a:solidFill>
                <a:uFill>
                  <a:solidFill>
                    <a:srgbClr val="ffffff"/>
                  </a:solidFill>
                </a:uFill>
                <a:latin typeface="Calibri"/>
                <a:ea typeface="DejaVu Sans"/>
              </a:rPr>
              <a:t>While there is a great deal of research on terrorism in the U.S., only a small portion of it actually addresses the process of radicalization. Researchers agree it is complex, mutifaceted, nonlinear, and individualized. But most go no deeper.</a:t>
            </a:r>
            <a:endParaRPr b="0" lang="de-AT" sz="1800" spc="-1" strike="noStrike">
              <a:solidFill>
                <a:srgbClr val="000000"/>
              </a:solidFill>
              <a:uFill>
                <a:solidFill>
                  <a:srgbClr val="ffffff"/>
                </a:solidFill>
              </a:uFill>
              <a:latin typeface="Arial"/>
            </a:endParaRPr>
          </a:p>
          <a:p>
            <a:pPr marL="343080" indent="-227520">
              <a:lnSpc>
                <a:spcPct val="100000"/>
              </a:lnSpc>
              <a:spcBef>
                <a:spcPts val="439"/>
              </a:spcBef>
              <a:buClr>
                <a:srgbClr val="a9a57c"/>
              </a:buClr>
              <a:buFont typeface="Arial"/>
              <a:buChar char="•"/>
            </a:pPr>
            <a:r>
              <a:rPr b="0" lang="de-AT" sz="2200" spc="-1" strike="noStrike">
                <a:solidFill>
                  <a:srgbClr val="2f2b20"/>
                </a:solidFill>
                <a:uFill>
                  <a:solidFill>
                    <a:srgbClr val="ffffff"/>
                  </a:solidFill>
                </a:uFill>
                <a:latin typeface="Calibri"/>
                <a:ea typeface="DejaVu Sans"/>
              </a:rPr>
              <a:t>Only one book I reviewed mentioned cults (Heaven’s Gate and Branch Davidians) as examples of an apocalyptic cult, making the comparison to ISIS. These amounted to several sentences.</a:t>
            </a:r>
            <a:endParaRPr b="0" lang="de-AT" sz="1800" spc="-1" strike="noStrike">
              <a:solidFill>
                <a:srgbClr val="000000"/>
              </a:solidFill>
              <a:uFill>
                <a:solidFill>
                  <a:srgbClr val="ffffff"/>
                </a:solidFill>
              </a:uFill>
              <a:latin typeface="Arial"/>
            </a:endParaRPr>
          </a:p>
          <a:p>
            <a:pPr marL="343080" indent="-227520">
              <a:lnSpc>
                <a:spcPct val="100000"/>
              </a:lnSpc>
              <a:spcBef>
                <a:spcPts val="439"/>
              </a:spcBef>
              <a:buClr>
                <a:srgbClr val="a9a57c"/>
              </a:buClr>
              <a:buFont typeface="Arial"/>
              <a:buChar char="•"/>
            </a:pPr>
            <a:r>
              <a:rPr b="0" lang="de-AT" sz="2200" spc="-1" strike="noStrike">
                <a:solidFill>
                  <a:srgbClr val="2f2b20"/>
                </a:solidFill>
                <a:uFill>
                  <a:solidFill>
                    <a:srgbClr val="ffffff"/>
                  </a:solidFill>
                </a:uFill>
                <a:latin typeface="Calibri"/>
                <a:ea typeface="DejaVu Sans"/>
              </a:rPr>
              <a:t>Harvard University professor Jessica Stern is the rare scholar who has made the connection to cults and cultic methods of indoctrination in her 2003 book, </a:t>
            </a:r>
            <a:r>
              <a:rPr b="0" i="1" lang="de-AT" sz="2200" spc="-1" strike="noStrike">
                <a:solidFill>
                  <a:srgbClr val="2f2b20"/>
                </a:solidFill>
                <a:uFill>
                  <a:solidFill>
                    <a:srgbClr val="ffffff"/>
                  </a:solidFill>
                </a:uFill>
                <a:latin typeface="Calibri"/>
                <a:ea typeface="DejaVu Sans"/>
              </a:rPr>
              <a:t>Terror in the Name of God. </a:t>
            </a:r>
            <a:r>
              <a:rPr b="0" lang="de-AT" sz="2200" spc="-1" strike="noStrike">
                <a:solidFill>
                  <a:srgbClr val="2f2b20"/>
                </a:solidFill>
                <a:uFill>
                  <a:solidFill>
                    <a:srgbClr val="ffffff"/>
                  </a:solidFill>
                </a:uFill>
                <a:latin typeface="Calibri"/>
                <a:ea typeface="DejaVu Sans"/>
              </a:rPr>
              <a:t>She explores 3 cult groups, The Covenant, Sword and The Arm of the Lord, the Army of God, and Messianic Jews, along with a variety of known international terrorist groups.</a:t>
            </a:r>
            <a:endParaRPr b="0" lang="de-AT" sz="1800" spc="-1" strike="noStrike">
              <a:solidFill>
                <a:srgbClr val="000000"/>
              </a:solidFill>
              <a:uFill>
                <a:solidFill>
                  <a:srgbClr val="ffffff"/>
                </a:solidFill>
              </a:uFill>
              <a:latin typeface="Arial"/>
            </a:endParaRPr>
          </a:p>
          <a:p>
            <a:pPr marL="343080" indent="-227520">
              <a:lnSpc>
                <a:spcPct val="100000"/>
              </a:lnSpc>
              <a:spcBef>
                <a:spcPts val="439"/>
              </a:spcBef>
              <a:buClr>
                <a:srgbClr val="a9a57c"/>
              </a:buClr>
              <a:buFont typeface="Arial"/>
              <a:buChar char="•"/>
            </a:pPr>
            <a:r>
              <a:rPr b="0" i="1" lang="de-AT" sz="2200" spc="-1" strike="noStrike">
                <a:solidFill>
                  <a:srgbClr val="2f2b20"/>
                </a:solidFill>
                <a:uFill>
                  <a:solidFill>
                    <a:srgbClr val="ffffff"/>
                  </a:solidFill>
                </a:uFill>
                <a:latin typeface="Calibri"/>
                <a:ea typeface="DejaVu Sans"/>
              </a:rPr>
              <a:t>WE HAVE MUCH WORK TO DO!</a:t>
            </a:r>
            <a:endParaRPr b="0" lang="de-AT" sz="1800" spc="-1" strike="noStrike">
              <a:solidFill>
                <a:srgbClr val="000000"/>
              </a:solidFill>
              <a:uFill>
                <a:solidFill>
                  <a:srgbClr val="ffffff"/>
                </a:solidFill>
              </a:uFill>
              <a:latin typeface="Arial"/>
            </a:endParaRPr>
          </a:p>
        </p:txBody>
      </p:sp>
    </p:spTree>
  </p:cSld>
  <p:timing>
    <p:tnLst>
      <p:par>
        <p:cTn id="25" dur="indefinite" restart="never" nodeType="tmRoot">
          <p:childTnLst>
            <p:seq>
              <p:cTn id="26" nodeType="mainSeq"/>
              <p:prevCondLst>
                <p:cond delay="0" evt="onPrev">
                  <p:tgtEl>
                    <p:sldTgt/>
                  </p:tgtEl>
                </p:cond>
              </p:prevCondLst>
              <p:nextCondLst>
                <p:cond delay="0" evt="onNext">
                  <p:tgtEl>
                    <p:sldTgt/>
                  </p:tgtEl>
                </p:cond>
              </p:nextCondLst>
            </p:seq>
          </p:childTnLst>
        </p:cTn>
      </p:par>
    </p:tnLst>
  </p:timing>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7" name="CustomShape 1"/>
          <p:cNvSpPr/>
          <p:nvPr/>
        </p:nvSpPr>
        <p:spPr>
          <a:xfrm>
            <a:off x="457200" y="12600"/>
            <a:ext cx="7619040" cy="588600"/>
          </a:xfrm>
          <a:prstGeom prst="rect">
            <a:avLst/>
          </a:prstGeom>
          <a:noFill/>
          <a:ln>
            <a:noFill/>
          </a:ln>
        </p:spPr>
        <p:style>
          <a:lnRef idx="0"/>
          <a:fillRef idx="0"/>
          <a:effectRef idx="0"/>
          <a:fontRef idx="minor"/>
        </p:style>
        <p:txBody>
          <a:bodyPr lIns="90000" rIns="90000" tIns="45000" bIns="45000" anchor="ctr"/>
          <a:p>
            <a:pPr>
              <a:lnSpc>
                <a:spcPct val="100000"/>
              </a:lnSpc>
            </a:pPr>
            <a:r>
              <a:rPr b="1" lang="de-AT" sz="4600" spc="-92" strike="noStrike">
                <a:solidFill>
                  <a:srgbClr val="675e47"/>
                </a:solidFill>
                <a:uFill>
                  <a:solidFill>
                    <a:srgbClr val="ffffff"/>
                  </a:solidFill>
                </a:uFill>
                <a:latin typeface="Cambria"/>
                <a:ea typeface="DejaVu Sans"/>
              </a:rPr>
              <a:t>References</a:t>
            </a:r>
            <a:endParaRPr b="0" lang="de-AT" sz="1800" spc="-1" strike="noStrike">
              <a:solidFill>
                <a:srgbClr val="000000"/>
              </a:solidFill>
              <a:uFill>
                <a:solidFill>
                  <a:srgbClr val="ffffff"/>
                </a:solidFill>
              </a:uFill>
              <a:latin typeface="Arial"/>
            </a:endParaRPr>
          </a:p>
        </p:txBody>
      </p:sp>
      <p:sp>
        <p:nvSpPr>
          <p:cNvPr id="108" name="CustomShape 2"/>
          <p:cNvSpPr/>
          <p:nvPr/>
        </p:nvSpPr>
        <p:spPr>
          <a:xfrm>
            <a:off x="0" y="801360"/>
            <a:ext cx="8430840" cy="6055560"/>
          </a:xfrm>
          <a:prstGeom prst="rect">
            <a:avLst/>
          </a:prstGeom>
          <a:noFill/>
          <a:ln>
            <a:noFill/>
          </a:ln>
        </p:spPr>
        <p:style>
          <a:lnRef idx="0"/>
          <a:fillRef idx="0"/>
          <a:effectRef idx="0"/>
          <a:fontRef idx="minor"/>
        </p:style>
        <p:txBody>
          <a:bodyPr lIns="90000" rIns="90000" tIns="45000" bIns="45000"/>
          <a:p>
            <a:pPr marL="343080" indent="-227520">
              <a:lnSpc>
                <a:spcPct val="100000"/>
              </a:lnSpc>
              <a:spcBef>
                <a:spcPts val="320"/>
              </a:spcBef>
              <a:buClr>
                <a:srgbClr val="a9a57c"/>
              </a:buClr>
              <a:buFont typeface="Arial"/>
              <a:buChar char="•"/>
            </a:pPr>
            <a:r>
              <a:rPr b="0" lang="de-AT" sz="1500" spc="-1" strike="noStrike">
                <a:solidFill>
                  <a:srgbClr val="2f2b20"/>
                </a:solidFill>
                <a:uFill>
                  <a:solidFill>
                    <a:srgbClr val="ffffff"/>
                  </a:solidFill>
                </a:uFill>
                <a:latin typeface="Calibri"/>
                <a:ea typeface="DejaVu Sans"/>
              </a:rPr>
              <a:t>Alexander, Audrey. (2016, November). </a:t>
            </a:r>
            <a:r>
              <a:rPr b="0" i="1" lang="de-AT" sz="1500" spc="-1" strike="noStrike">
                <a:solidFill>
                  <a:srgbClr val="2f2b20"/>
                </a:solidFill>
                <a:uFill>
                  <a:solidFill>
                    <a:srgbClr val="ffffff"/>
                  </a:solidFill>
                </a:uFill>
                <a:latin typeface="Calibri"/>
                <a:ea typeface="DejaVu Sans"/>
              </a:rPr>
              <a:t>Cruel Intention: Female Jihadists in America. </a:t>
            </a:r>
            <a:r>
              <a:rPr b="0" lang="de-AT" sz="1500" spc="-1" strike="noStrike">
                <a:solidFill>
                  <a:srgbClr val="2f2b20"/>
                </a:solidFill>
                <a:uFill>
                  <a:solidFill>
                    <a:srgbClr val="ffffff"/>
                  </a:solidFill>
                </a:uFill>
                <a:latin typeface="Calibri"/>
                <a:ea typeface="DejaVu Sans"/>
              </a:rPr>
              <a:t>Washington, DC: Program on Extremism, George Washington University.</a:t>
            </a:r>
            <a:endParaRPr b="0" lang="de-AT" sz="1800" spc="-1" strike="noStrike">
              <a:solidFill>
                <a:srgbClr val="000000"/>
              </a:solidFill>
              <a:uFill>
                <a:solidFill>
                  <a:srgbClr val="ffffff"/>
                </a:solidFill>
              </a:uFill>
              <a:latin typeface="Arial"/>
            </a:endParaRPr>
          </a:p>
          <a:p>
            <a:pPr marL="343080" indent="-227520">
              <a:lnSpc>
                <a:spcPct val="100000"/>
              </a:lnSpc>
              <a:spcBef>
                <a:spcPts val="320"/>
              </a:spcBef>
              <a:buClr>
                <a:srgbClr val="a9a57c"/>
              </a:buClr>
              <a:buFont typeface="Arial"/>
              <a:buChar char="•"/>
            </a:pPr>
            <a:r>
              <a:rPr b="0" lang="de-AT" sz="1500" spc="-1" strike="noStrike">
                <a:solidFill>
                  <a:srgbClr val="2f2b20"/>
                </a:solidFill>
                <a:uFill>
                  <a:solidFill>
                    <a:srgbClr val="ffffff"/>
                  </a:solidFill>
                </a:uFill>
                <a:latin typeface="Calibri"/>
                <a:ea typeface="DejaVu Sans"/>
              </a:rPr>
              <a:t>Berger, Peter. (2016). </a:t>
            </a:r>
            <a:r>
              <a:rPr b="0" i="1" lang="de-AT" sz="1500" spc="-1" strike="noStrike">
                <a:solidFill>
                  <a:srgbClr val="2f2b20"/>
                </a:solidFill>
                <a:uFill>
                  <a:solidFill>
                    <a:srgbClr val="ffffff"/>
                  </a:solidFill>
                </a:uFill>
                <a:latin typeface="Calibri"/>
                <a:ea typeface="DejaVu Sans"/>
              </a:rPr>
              <a:t>United States of Jihad: Investigating America’s Homegrown Terrorists. </a:t>
            </a:r>
            <a:r>
              <a:rPr b="0" lang="de-AT" sz="1500" spc="-1" strike="noStrike">
                <a:solidFill>
                  <a:srgbClr val="2f2b20"/>
                </a:solidFill>
                <a:uFill>
                  <a:solidFill>
                    <a:srgbClr val="ffffff"/>
                  </a:solidFill>
                </a:uFill>
                <a:latin typeface="Calibri"/>
                <a:ea typeface="DejaVu Sans"/>
              </a:rPr>
              <a:t>New York: Crown.</a:t>
            </a:r>
            <a:endParaRPr b="0" lang="de-AT" sz="1800" spc="-1" strike="noStrike">
              <a:solidFill>
                <a:srgbClr val="000000"/>
              </a:solidFill>
              <a:uFill>
                <a:solidFill>
                  <a:srgbClr val="ffffff"/>
                </a:solidFill>
              </a:uFill>
              <a:latin typeface="Arial"/>
            </a:endParaRPr>
          </a:p>
          <a:p>
            <a:pPr marL="343080" indent="-227520">
              <a:lnSpc>
                <a:spcPct val="100000"/>
              </a:lnSpc>
              <a:spcBef>
                <a:spcPts val="320"/>
              </a:spcBef>
              <a:buClr>
                <a:srgbClr val="a9a57c"/>
              </a:buClr>
              <a:buFont typeface="Arial"/>
              <a:buChar char="•"/>
            </a:pPr>
            <a:r>
              <a:rPr b="0" lang="de-AT" sz="1500" spc="-1" strike="noStrike">
                <a:solidFill>
                  <a:srgbClr val="2f2b20"/>
                </a:solidFill>
                <a:uFill>
                  <a:solidFill>
                    <a:srgbClr val="ffffff"/>
                  </a:solidFill>
                </a:uFill>
                <a:latin typeface="Calibri"/>
                <a:ea typeface="DejaVu Sans"/>
              </a:rPr>
              <a:t>Bloom, Mia and John Horgan. (2015). “The Rise of Child Terrorists: The Young Faces at the Frontlines.</a:t>
            </a:r>
            <a:r>
              <a:rPr b="0" i="1" lang="de-AT" sz="1500" spc="-1" strike="noStrike">
                <a:solidFill>
                  <a:srgbClr val="2f2b20"/>
                </a:solidFill>
                <a:uFill>
                  <a:solidFill>
                    <a:srgbClr val="ffffff"/>
                  </a:solidFill>
                </a:uFill>
                <a:latin typeface="Calibri"/>
                <a:ea typeface="DejaVu Sans"/>
              </a:rPr>
              <a:t>” Foreign Affairs,</a:t>
            </a:r>
            <a:r>
              <a:rPr b="0" lang="de-AT" sz="1500" spc="-1" strike="noStrike">
                <a:solidFill>
                  <a:srgbClr val="2f2b20"/>
                </a:solidFill>
                <a:uFill>
                  <a:solidFill>
                    <a:srgbClr val="ffffff"/>
                  </a:solidFill>
                </a:uFill>
                <a:latin typeface="Calibri"/>
                <a:ea typeface="DejaVu Sans"/>
              </a:rPr>
              <a:t> Vol. 2, No. 9.</a:t>
            </a:r>
            <a:endParaRPr b="0" lang="de-AT" sz="1800" spc="-1" strike="noStrike">
              <a:solidFill>
                <a:srgbClr val="000000"/>
              </a:solidFill>
              <a:uFill>
                <a:solidFill>
                  <a:srgbClr val="ffffff"/>
                </a:solidFill>
              </a:uFill>
              <a:latin typeface="Arial"/>
            </a:endParaRPr>
          </a:p>
          <a:p>
            <a:pPr marL="343080" indent="-227520">
              <a:lnSpc>
                <a:spcPct val="100000"/>
              </a:lnSpc>
              <a:spcBef>
                <a:spcPts val="320"/>
              </a:spcBef>
              <a:buClr>
                <a:srgbClr val="a9a57c"/>
              </a:buClr>
              <a:buFont typeface="Arial"/>
              <a:buChar char="•"/>
            </a:pPr>
            <a:r>
              <a:rPr b="0" lang="de-AT" sz="1500" spc="-1" strike="noStrike">
                <a:solidFill>
                  <a:srgbClr val="2f2b20"/>
                </a:solidFill>
                <a:uFill>
                  <a:solidFill>
                    <a:srgbClr val="ffffff"/>
                  </a:solidFill>
                </a:uFill>
                <a:latin typeface="Calibri"/>
                <a:ea typeface="DejaVu Sans"/>
              </a:rPr>
              <a:t>Bryman, Daniel. (2017, March/April). “How to Hunt a Lone Wolf: Countering Terrorists Who Act on Their Own</a:t>
            </a:r>
            <a:r>
              <a:rPr b="0" i="1" lang="de-AT" sz="1500" spc="-1" strike="noStrike">
                <a:solidFill>
                  <a:srgbClr val="2f2b20"/>
                </a:solidFill>
                <a:uFill>
                  <a:solidFill>
                    <a:srgbClr val="ffffff"/>
                  </a:solidFill>
                </a:uFill>
                <a:latin typeface="Calibri"/>
                <a:ea typeface="DejaVu Sans"/>
              </a:rPr>
              <a:t>.” Foreign Affairs.</a:t>
            </a:r>
            <a:endParaRPr b="0" lang="de-AT" sz="1800" spc="-1" strike="noStrike">
              <a:solidFill>
                <a:srgbClr val="000000"/>
              </a:solidFill>
              <a:uFill>
                <a:solidFill>
                  <a:srgbClr val="ffffff"/>
                </a:solidFill>
              </a:uFill>
              <a:latin typeface="Arial"/>
            </a:endParaRPr>
          </a:p>
          <a:p>
            <a:pPr marL="343080" indent="-227520">
              <a:lnSpc>
                <a:spcPct val="100000"/>
              </a:lnSpc>
              <a:spcBef>
                <a:spcPts val="320"/>
              </a:spcBef>
              <a:buClr>
                <a:srgbClr val="a9a57c"/>
              </a:buClr>
              <a:buFont typeface="Arial"/>
              <a:buChar char="•"/>
            </a:pPr>
            <a:r>
              <a:rPr b="0" lang="de-AT" sz="1500" spc="-1" strike="noStrike">
                <a:solidFill>
                  <a:srgbClr val="2f2b20"/>
                </a:solidFill>
                <a:uFill>
                  <a:solidFill>
                    <a:srgbClr val="ffffff"/>
                  </a:solidFill>
                </a:uFill>
                <a:latin typeface="Calibri"/>
                <a:ea typeface="DejaVu Sans"/>
              </a:rPr>
              <a:t>Ellis, Heidi and Saida Abdi. (2017). “Building Community Resilience to Violent Extremism Through Genuine Partnerships.” </a:t>
            </a:r>
            <a:r>
              <a:rPr b="0" i="1" lang="de-AT" sz="1500" spc="-1" strike="noStrike">
                <a:solidFill>
                  <a:srgbClr val="2f2b20"/>
                </a:solidFill>
                <a:uFill>
                  <a:solidFill>
                    <a:srgbClr val="ffffff"/>
                  </a:solidFill>
                </a:uFill>
                <a:latin typeface="Calibri"/>
                <a:ea typeface="DejaVu Sans"/>
              </a:rPr>
              <a:t>American Psychologist 72</a:t>
            </a:r>
            <a:r>
              <a:rPr b="0" lang="de-AT" sz="1500" spc="-1" strike="noStrike">
                <a:solidFill>
                  <a:srgbClr val="2f2b20"/>
                </a:solidFill>
                <a:uFill>
                  <a:solidFill>
                    <a:srgbClr val="ffffff"/>
                  </a:solidFill>
                </a:uFill>
                <a:latin typeface="Calibri"/>
                <a:ea typeface="DejaVu Sans"/>
              </a:rPr>
              <a:t>(3): 289-300.</a:t>
            </a:r>
            <a:endParaRPr b="0" lang="de-AT" sz="1800" spc="-1" strike="noStrike">
              <a:solidFill>
                <a:srgbClr val="000000"/>
              </a:solidFill>
              <a:uFill>
                <a:solidFill>
                  <a:srgbClr val="ffffff"/>
                </a:solidFill>
              </a:uFill>
              <a:latin typeface="Arial"/>
            </a:endParaRPr>
          </a:p>
          <a:p>
            <a:pPr marL="343080" indent="-227520">
              <a:lnSpc>
                <a:spcPct val="100000"/>
              </a:lnSpc>
              <a:spcBef>
                <a:spcPts val="320"/>
              </a:spcBef>
              <a:buClr>
                <a:srgbClr val="a9a57c"/>
              </a:buClr>
              <a:buFont typeface="Arial"/>
              <a:buChar char="•"/>
            </a:pPr>
            <a:r>
              <a:rPr b="0" lang="de-AT" sz="1500" spc="-1" strike="noStrike">
                <a:solidFill>
                  <a:srgbClr val="2f2b20"/>
                </a:solidFill>
                <a:uFill>
                  <a:solidFill>
                    <a:srgbClr val="ffffff"/>
                  </a:solidFill>
                </a:uFill>
                <a:latin typeface="Calibri"/>
                <a:ea typeface="DejaVu Sans"/>
              </a:rPr>
              <a:t>Crenshaw, Martha. (2011). </a:t>
            </a:r>
            <a:r>
              <a:rPr b="0" i="1" lang="de-AT" sz="1500" spc="-1" strike="noStrike">
                <a:solidFill>
                  <a:srgbClr val="2f2b20"/>
                </a:solidFill>
                <a:uFill>
                  <a:solidFill>
                    <a:srgbClr val="ffffff"/>
                  </a:solidFill>
                </a:uFill>
                <a:latin typeface="Calibri"/>
                <a:ea typeface="DejaVu Sans"/>
              </a:rPr>
              <a:t>Explaining Terrorism: Causes, Processes and Consequences. </a:t>
            </a:r>
            <a:r>
              <a:rPr b="0" lang="de-AT" sz="1500" spc="-1" strike="noStrike">
                <a:solidFill>
                  <a:srgbClr val="2f2b20"/>
                </a:solidFill>
                <a:uFill>
                  <a:solidFill>
                    <a:srgbClr val="ffffff"/>
                  </a:solidFill>
                </a:uFill>
                <a:latin typeface="Calibri"/>
                <a:ea typeface="DejaVu Sans"/>
              </a:rPr>
              <a:t>London and New York: Routledge.</a:t>
            </a:r>
            <a:endParaRPr b="0" lang="de-AT" sz="1800" spc="-1" strike="noStrike">
              <a:solidFill>
                <a:srgbClr val="000000"/>
              </a:solidFill>
              <a:uFill>
                <a:solidFill>
                  <a:srgbClr val="ffffff"/>
                </a:solidFill>
              </a:uFill>
              <a:latin typeface="Arial"/>
            </a:endParaRPr>
          </a:p>
          <a:p>
            <a:pPr marL="343080" indent="-227520">
              <a:lnSpc>
                <a:spcPct val="100000"/>
              </a:lnSpc>
              <a:spcBef>
                <a:spcPts val="320"/>
              </a:spcBef>
              <a:buClr>
                <a:srgbClr val="a9a57c"/>
              </a:buClr>
              <a:buFont typeface="Arial"/>
              <a:buChar char="•"/>
            </a:pPr>
            <a:r>
              <a:rPr b="0" lang="de-AT" sz="1500" spc="-1" strike="noStrike">
                <a:solidFill>
                  <a:srgbClr val="2f2b20"/>
                </a:solidFill>
                <a:uFill>
                  <a:solidFill>
                    <a:srgbClr val="ffffff"/>
                  </a:solidFill>
                </a:uFill>
                <a:latin typeface="Calibri"/>
                <a:ea typeface="DejaVu Sans"/>
              </a:rPr>
              <a:t>Engel, Pamela. (2016, August 9). “ISIS is raising a new generation of terrorist fighters – and its system of indoctrination is ‘unprecedented’.” </a:t>
            </a:r>
            <a:r>
              <a:rPr b="0" i="1" lang="de-AT" sz="1500" spc="-1" strike="noStrike">
                <a:solidFill>
                  <a:srgbClr val="2f2b20"/>
                </a:solidFill>
                <a:uFill>
                  <a:solidFill>
                    <a:srgbClr val="ffffff"/>
                  </a:solidFill>
                </a:uFill>
                <a:latin typeface="Calibri"/>
                <a:ea typeface="DejaVu Sans"/>
              </a:rPr>
              <a:t>Business Insider</a:t>
            </a:r>
            <a:r>
              <a:rPr b="0" lang="de-AT" sz="1500" spc="-1" strike="noStrike">
                <a:solidFill>
                  <a:srgbClr val="2f2b20"/>
                </a:solidFill>
                <a:uFill>
                  <a:solidFill>
                    <a:srgbClr val="ffffff"/>
                  </a:solidFill>
                </a:uFill>
                <a:latin typeface="Calibri"/>
                <a:ea typeface="DejaVu Sans"/>
              </a:rPr>
              <a:t>.</a:t>
            </a:r>
            <a:endParaRPr b="0" lang="de-AT" sz="1800" spc="-1" strike="noStrike">
              <a:solidFill>
                <a:srgbClr val="000000"/>
              </a:solidFill>
              <a:uFill>
                <a:solidFill>
                  <a:srgbClr val="ffffff"/>
                </a:solidFill>
              </a:uFill>
              <a:latin typeface="Arial"/>
            </a:endParaRPr>
          </a:p>
          <a:p>
            <a:pPr marL="343080" indent="-227520">
              <a:lnSpc>
                <a:spcPct val="100000"/>
              </a:lnSpc>
              <a:spcBef>
                <a:spcPts val="320"/>
              </a:spcBef>
              <a:buClr>
                <a:srgbClr val="a9a57c"/>
              </a:buClr>
              <a:buFont typeface="Arial"/>
              <a:buChar char="•"/>
            </a:pPr>
            <a:r>
              <a:rPr b="0" lang="de-AT" sz="1500" spc="-1" strike="noStrike">
                <a:solidFill>
                  <a:srgbClr val="2f2b20"/>
                </a:solidFill>
                <a:uFill>
                  <a:solidFill>
                    <a:srgbClr val="ffffff"/>
                  </a:solidFill>
                </a:uFill>
                <a:latin typeface="Calibri"/>
                <a:ea typeface="DejaVu Sans"/>
              </a:rPr>
              <a:t>Gurski, Phil. (2016)</a:t>
            </a:r>
            <a:r>
              <a:rPr b="0" i="1" lang="de-AT" sz="1500" spc="-1" strike="noStrike">
                <a:solidFill>
                  <a:srgbClr val="2f2b20"/>
                </a:solidFill>
                <a:uFill>
                  <a:solidFill>
                    <a:srgbClr val="ffffff"/>
                  </a:solidFill>
                </a:uFill>
                <a:latin typeface="Calibri"/>
                <a:ea typeface="DejaVu Sans"/>
              </a:rPr>
              <a:t>. The Threat from Within: Recognizing Al Qaeda-Inspired Radicalization in the West.  </a:t>
            </a:r>
            <a:r>
              <a:rPr b="0" lang="de-AT" sz="1500" spc="-1" strike="noStrike">
                <a:solidFill>
                  <a:srgbClr val="2f2b20"/>
                </a:solidFill>
                <a:uFill>
                  <a:solidFill>
                    <a:srgbClr val="ffffff"/>
                  </a:solidFill>
                </a:uFill>
                <a:latin typeface="Calibri"/>
                <a:ea typeface="DejaVu Sans"/>
              </a:rPr>
              <a:t>Lanham, MD: Rowman &amp; Littlefield.</a:t>
            </a:r>
            <a:endParaRPr b="0" lang="de-AT" sz="1800" spc="-1" strike="noStrike">
              <a:solidFill>
                <a:srgbClr val="000000"/>
              </a:solidFill>
              <a:uFill>
                <a:solidFill>
                  <a:srgbClr val="ffffff"/>
                </a:solidFill>
              </a:uFill>
              <a:latin typeface="Arial"/>
            </a:endParaRPr>
          </a:p>
          <a:p>
            <a:pPr marL="343080" indent="-227520">
              <a:lnSpc>
                <a:spcPct val="100000"/>
              </a:lnSpc>
              <a:spcBef>
                <a:spcPts val="320"/>
              </a:spcBef>
              <a:buClr>
                <a:srgbClr val="a9a57c"/>
              </a:buClr>
              <a:buFont typeface="Arial"/>
              <a:buChar char="•"/>
            </a:pPr>
            <a:r>
              <a:rPr b="0" lang="de-AT" sz="1500" spc="-1" strike="noStrike">
                <a:solidFill>
                  <a:srgbClr val="2f2b20"/>
                </a:solidFill>
                <a:uFill>
                  <a:solidFill>
                    <a:srgbClr val="ffffff"/>
                  </a:solidFill>
                </a:uFill>
                <a:latin typeface="Calibri"/>
                <a:ea typeface="DejaVu Sans"/>
              </a:rPr>
              <a:t>Horgan, John. (2005). </a:t>
            </a:r>
            <a:r>
              <a:rPr b="0" i="1" lang="de-AT" sz="1500" spc="-1" strike="noStrike">
                <a:solidFill>
                  <a:srgbClr val="2f2b20"/>
                </a:solidFill>
                <a:uFill>
                  <a:solidFill>
                    <a:srgbClr val="ffffff"/>
                  </a:solidFill>
                </a:uFill>
                <a:latin typeface="Calibri"/>
                <a:ea typeface="DejaVu Sans"/>
              </a:rPr>
              <a:t>The Psychology of Terrorism. </a:t>
            </a:r>
            <a:r>
              <a:rPr b="0" lang="de-AT" sz="1500" spc="-1" strike="noStrike">
                <a:solidFill>
                  <a:srgbClr val="2f2b20"/>
                </a:solidFill>
                <a:uFill>
                  <a:solidFill>
                    <a:srgbClr val="ffffff"/>
                  </a:solidFill>
                </a:uFill>
                <a:latin typeface="Calibri"/>
                <a:ea typeface="DejaVu Sans"/>
              </a:rPr>
              <a:t>London and New York: Routledge.</a:t>
            </a:r>
            <a:endParaRPr b="0" lang="de-AT" sz="1800" spc="-1" strike="noStrike">
              <a:solidFill>
                <a:srgbClr val="000000"/>
              </a:solidFill>
              <a:uFill>
                <a:solidFill>
                  <a:srgbClr val="ffffff"/>
                </a:solidFill>
              </a:uFill>
              <a:latin typeface="Arial"/>
            </a:endParaRPr>
          </a:p>
          <a:p>
            <a:pPr marL="343080" indent="-227520">
              <a:lnSpc>
                <a:spcPct val="100000"/>
              </a:lnSpc>
              <a:spcBef>
                <a:spcPts val="320"/>
              </a:spcBef>
              <a:buClr>
                <a:srgbClr val="a9a57c"/>
              </a:buClr>
              <a:buFont typeface="Arial"/>
              <a:buChar char="•"/>
            </a:pPr>
            <a:r>
              <a:rPr b="0" lang="de-AT" sz="1500" spc="-1" strike="noStrike">
                <a:solidFill>
                  <a:srgbClr val="2f2b20"/>
                </a:solidFill>
                <a:uFill>
                  <a:solidFill>
                    <a:srgbClr val="ffffff"/>
                  </a:solidFill>
                </a:uFill>
                <a:latin typeface="Calibri"/>
                <a:ea typeface="DejaVu Sans"/>
              </a:rPr>
              <a:t>______. (2009). </a:t>
            </a:r>
            <a:r>
              <a:rPr b="0" i="1" lang="de-AT" sz="1500" spc="-1" strike="noStrike">
                <a:solidFill>
                  <a:srgbClr val="2f2b20"/>
                </a:solidFill>
                <a:uFill>
                  <a:solidFill>
                    <a:srgbClr val="ffffff"/>
                  </a:solidFill>
                </a:uFill>
                <a:latin typeface="Calibri"/>
                <a:ea typeface="DejaVu Sans"/>
              </a:rPr>
              <a:t>Walking Away from Terrorism: Accounts of Disengagement from Radical and Extremist Movements. </a:t>
            </a:r>
            <a:r>
              <a:rPr b="0" lang="de-AT" sz="1500" spc="-1" strike="noStrike">
                <a:solidFill>
                  <a:srgbClr val="2f2b20"/>
                </a:solidFill>
                <a:uFill>
                  <a:solidFill>
                    <a:srgbClr val="ffffff"/>
                  </a:solidFill>
                </a:uFill>
                <a:latin typeface="Calibri"/>
                <a:ea typeface="DejaVu Sans"/>
              </a:rPr>
              <a:t>London and NewYork: Routledge.</a:t>
            </a:r>
            <a:endParaRPr b="0" lang="de-AT" sz="1800" spc="-1" strike="noStrike">
              <a:solidFill>
                <a:srgbClr val="000000"/>
              </a:solidFill>
              <a:uFill>
                <a:solidFill>
                  <a:srgbClr val="ffffff"/>
                </a:solidFill>
              </a:uFill>
              <a:latin typeface="Arial"/>
            </a:endParaRPr>
          </a:p>
          <a:p>
            <a:pPr marL="343080" indent="-227520">
              <a:lnSpc>
                <a:spcPct val="100000"/>
              </a:lnSpc>
              <a:spcBef>
                <a:spcPts val="320"/>
              </a:spcBef>
              <a:buClr>
                <a:srgbClr val="a9a57c"/>
              </a:buClr>
              <a:buFont typeface="Arial"/>
              <a:buChar char="•"/>
            </a:pPr>
            <a:r>
              <a:rPr b="0" lang="de-AT" sz="1500" spc="-1" strike="noStrike">
                <a:solidFill>
                  <a:srgbClr val="2f2b20"/>
                </a:solidFill>
                <a:uFill>
                  <a:solidFill>
                    <a:srgbClr val="ffffff"/>
                  </a:solidFill>
                </a:uFill>
                <a:latin typeface="Calibri"/>
                <a:ea typeface="DejaVu Sans"/>
              </a:rPr>
              <a:t>______. (2017). “Psychology of Terrorism: Introduction to the Special Issue.” </a:t>
            </a:r>
            <a:r>
              <a:rPr b="0" i="1" lang="de-AT" sz="1500" spc="-1" strike="noStrike">
                <a:solidFill>
                  <a:srgbClr val="2f2b20"/>
                </a:solidFill>
                <a:uFill>
                  <a:solidFill>
                    <a:srgbClr val="ffffff"/>
                  </a:solidFill>
                </a:uFill>
                <a:latin typeface="Calibri"/>
                <a:ea typeface="DejaVu Sans"/>
              </a:rPr>
              <a:t>American Psychologist, 72</a:t>
            </a:r>
            <a:r>
              <a:rPr b="0" lang="de-AT" sz="1500" spc="-1" strike="noStrike">
                <a:solidFill>
                  <a:srgbClr val="2f2b20"/>
                </a:solidFill>
                <a:uFill>
                  <a:solidFill>
                    <a:srgbClr val="ffffff"/>
                  </a:solidFill>
                </a:uFill>
                <a:latin typeface="Calibri"/>
                <a:ea typeface="DejaVu Sans"/>
              </a:rPr>
              <a:t>(3): 199-204.</a:t>
            </a:r>
            <a:endParaRPr b="0" lang="de-AT" sz="1800" spc="-1" strike="noStrike">
              <a:solidFill>
                <a:srgbClr val="000000"/>
              </a:solidFill>
              <a:uFill>
                <a:solidFill>
                  <a:srgbClr val="ffffff"/>
                </a:solidFill>
              </a:uFill>
              <a:latin typeface="Arial"/>
            </a:endParaRPr>
          </a:p>
          <a:p>
            <a:pPr marL="343080" indent="-227520">
              <a:lnSpc>
                <a:spcPct val="100000"/>
              </a:lnSpc>
              <a:spcBef>
                <a:spcPts val="320"/>
              </a:spcBef>
              <a:buClr>
                <a:srgbClr val="a9a57c"/>
              </a:buClr>
              <a:buFont typeface="Arial"/>
              <a:buChar char="•"/>
            </a:pPr>
            <a:r>
              <a:rPr b="0" lang="de-AT" sz="1500" spc="-1" strike="noStrike">
                <a:solidFill>
                  <a:srgbClr val="2f2b20"/>
                </a:solidFill>
                <a:uFill>
                  <a:solidFill>
                    <a:srgbClr val="ffffff"/>
                  </a:solidFill>
                </a:uFill>
                <a:latin typeface="Calibri"/>
                <a:ea typeface="DejaVu Sans"/>
              </a:rPr>
              <a:t>Hunter, Samuel T., Neil D. Shortland, Matthew P. Crayne, and Gina S. Ligon. (2017). “Recruitment and Selection in Violent Extremist Organizations: Exploring What Industrial and Organizational Psychology Might Contribute.” </a:t>
            </a:r>
            <a:r>
              <a:rPr b="0" i="1" lang="de-AT" sz="1500" spc="-1" strike="noStrike">
                <a:solidFill>
                  <a:srgbClr val="2f2b20"/>
                </a:solidFill>
                <a:uFill>
                  <a:solidFill>
                    <a:srgbClr val="ffffff"/>
                  </a:solidFill>
                </a:uFill>
                <a:latin typeface="Calibri"/>
                <a:ea typeface="DejaVu Sans"/>
              </a:rPr>
              <a:t>American Psychologist 72</a:t>
            </a:r>
            <a:r>
              <a:rPr b="0" lang="de-AT" sz="1500" spc="-1" strike="noStrike">
                <a:solidFill>
                  <a:srgbClr val="2f2b20"/>
                </a:solidFill>
                <a:uFill>
                  <a:solidFill>
                    <a:srgbClr val="ffffff"/>
                  </a:solidFill>
                </a:uFill>
                <a:latin typeface="Calibri"/>
                <a:ea typeface="DejaVu Sans"/>
              </a:rPr>
              <a:t>(3): 242-54.</a:t>
            </a:r>
            <a:endParaRPr b="0" lang="de-AT" sz="1800" spc="-1" strike="noStrike">
              <a:solidFill>
                <a:srgbClr val="000000"/>
              </a:solidFill>
              <a:uFill>
                <a:solidFill>
                  <a:srgbClr val="ffffff"/>
                </a:solidFill>
              </a:uFill>
              <a:latin typeface="Arial"/>
            </a:endParaRPr>
          </a:p>
        </p:txBody>
      </p:sp>
    </p:spTree>
  </p:cSld>
  <p:timing>
    <p:tnLst>
      <p:par>
        <p:cTn id="27" dur="indefinite" restart="never" nodeType="tmRoot">
          <p:childTnLst>
            <p:seq>
              <p:cTn id="28" nodeType="mainSeq"/>
              <p:prevCondLst>
                <p:cond delay="0" evt="onPrev">
                  <p:tgtEl>
                    <p:sldTgt/>
                  </p:tgtEl>
                </p:cond>
              </p:prevCondLst>
              <p:nextCondLst>
                <p:cond delay="0" evt="onNext">
                  <p:tgtEl>
                    <p:sldTgt/>
                  </p:tgtEl>
                </p:cond>
              </p:nextCondLst>
            </p:seq>
          </p:childTnLst>
        </p:cTn>
      </p:par>
    </p:tnLst>
  </p:timing>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9" name="CustomShape 1"/>
          <p:cNvSpPr/>
          <p:nvPr/>
        </p:nvSpPr>
        <p:spPr>
          <a:xfrm>
            <a:off x="457200" y="0"/>
            <a:ext cx="7619040" cy="941760"/>
          </a:xfrm>
          <a:prstGeom prst="rect">
            <a:avLst/>
          </a:prstGeom>
          <a:noFill/>
          <a:ln>
            <a:noFill/>
          </a:ln>
        </p:spPr>
        <p:style>
          <a:lnRef idx="0"/>
          <a:fillRef idx="0"/>
          <a:effectRef idx="0"/>
          <a:fontRef idx="minor"/>
        </p:style>
        <p:txBody>
          <a:bodyPr lIns="90000" rIns="90000" tIns="45000" bIns="45000" anchor="ctr"/>
          <a:p>
            <a:pPr>
              <a:lnSpc>
                <a:spcPct val="100000"/>
              </a:lnSpc>
            </a:pPr>
            <a:r>
              <a:rPr b="1" lang="de-AT" sz="4600" spc="-92" strike="noStrike">
                <a:solidFill>
                  <a:srgbClr val="675e47"/>
                </a:solidFill>
                <a:uFill>
                  <a:solidFill>
                    <a:srgbClr val="ffffff"/>
                  </a:solidFill>
                </a:uFill>
                <a:latin typeface="Cambria"/>
                <a:ea typeface="DejaVu Sans"/>
              </a:rPr>
              <a:t>References, continued</a:t>
            </a:r>
            <a:endParaRPr b="0" lang="de-AT" sz="1800" spc="-1" strike="noStrike">
              <a:solidFill>
                <a:srgbClr val="000000"/>
              </a:solidFill>
              <a:uFill>
                <a:solidFill>
                  <a:srgbClr val="ffffff"/>
                </a:solidFill>
              </a:uFill>
              <a:latin typeface="Arial"/>
            </a:endParaRPr>
          </a:p>
        </p:txBody>
      </p:sp>
      <p:sp>
        <p:nvSpPr>
          <p:cNvPr id="110" name="CustomShape 2"/>
          <p:cNvSpPr/>
          <p:nvPr/>
        </p:nvSpPr>
        <p:spPr>
          <a:xfrm>
            <a:off x="170280" y="824760"/>
            <a:ext cx="7905960" cy="6032160"/>
          </a:xfrm>
          <a:prstGeom prst="rect">
            <a:avLst/>
          </a:prstGeom>
          <a:noFill/>
          <a:ln>
            <a:noFill/>
          </a:ln>
        </p:spPr>
        <p:style>
          <a:lnRef idx="0"/>
          <a:fillRef idx="0"/>
          <a:effectRef idx="0"/>
          <a:fontRef idx="minor"/>
        </p:style>
        <p:txBody>
          <a:bodyPr lIns="90000" rIns="90000" tIns="45000" bIns="45000"/>
          <a:p>
            <a:pPr marL="216000" indent="-215640">
              <a:lnSpc>
                <a:spcPct val="100000"/>
              </a:lnSpc>
              <a:buClr>
                <a:srgbClr val="000000"/>
              </a:buClr>
              <a:buSzPct val="45000"/>
              <a:buFont typeface="Wingdings" charset="2"/>
              <a:buChar char=""/>
            </a:pPr>
            <a:r>
              <a:rPr b="0" lang="de-AT" sz="1300" spc="-1" strike="noStrike">
                <a:solidFill>
                  <a:srgbClr val="000000"/>
                </a:solidFill>
                <a:uFill>
                  <a:solidFill>
                    <a:srgbClr val="ffffff"/>
                  </a:solidFill>
                </a:uFill>
                <a:latin typeface="Arial"/>
                <a:ea typeface="DejaVu Sans"/>
              </a:rPr>
              <a:t>Hughes</a:t>
            </a:r>
            <a:r>
              <a:rPr b="0" lang="de-AT" sz="1300" spc="-1" strike="noStrike">
                <a:solidFill>
                  <a:srgbClr val="2f2b20"/>
                </a:solidFill>
                <a:uFill>
                  <a:solidFill>
                    <a:srgbClr val="ffffff"/>
                  </a:solidFill>
                </a:uFill>
                <a:latin typeface="Calibri"/>
                <a:ea typeface="DejaVu Sans"/>
              </a:rPr>
              <a:t>, Seamus. (2016, May 18). “Islamic State is successfully radicalizing Americans. How do we stop them?” Los Angeles Times.</a:t>
            </a:r>
            <a:endParaRPr b="0" lang="de-AT" sz="1800" spc="-1" strike="noStrike">
              <a:solidFill>
                <a:srgbClr val="000000"/>
              </a:solidFill>
              <a:uFill>
                <a:solidFill>
                  <a:srgbClr val="ffffff"/>
                </a:solidFill>
              </a:uFill>
              <a:latin typeface="Arial"/>
            </a:endParaRPr>
          </a:p>
          <a:p>
            <a:pPr marL="343080" indent="-227520">
              <a:lnSpc>
                <a:spcPct val="100000"/>
              </a:lnSpc>
              <a:spcBef>
                <a:spcPts val="519"/>
              </a:spcBef>
              <a:buClr>
                <a:srgbClr val="a9a57c"/>
              </a:buClr>
              <a:buFont typeface="Arial"/>
              <a:buChar char="•"/>
            </a:pPr>
            <a:r>
              <a:rPr b="0" lang="de-AT" sz="1300" spc="-1" strike="noStrike">
                <a:solidFill>
                  <a:srgbClr val="2f2b20"/>
                </a:solidFill>
                <a:uFill>
                  <a:solidFill>
                    <a:srgbClr val="ffffff"/>
                  </a:solidFill>
                </a:uFill>
                <a:latin typeface="Calibri"/>
                <a:ea typeface="DejaVu Sans"/>
              </a:rPr>
              <a:t>_______. (2016, August 7). “To Stop ISIS Recruitment, Focus Offline.” Lawfare.</a:t>
            </a:r>
            <a:endParaRPr b="0" lang="de-AT" sz="1800" spc="-1" strike="noStrike">
              <a:solidFill>
                <a:srgbClr val="000000"/>
              </a:solidFill>
              <a:uFill>
                <a:solidFill>
                  <a:srgbClr val="ffffff"/>
                </a:solidFill>
              </a:uFill>
              <a:latin typeface="Arial"/>
            </a:endParaRPr>
          </a:p>
          <a:p>
            <a:pPr>
              <a:lnSpc>
                <a:spcPct val="100000"/>
              </a:lnSpc>
              <a:spcBef>
                <a:spcPts val="519"/>
              </a:spcBef>
            </a:pPr>
            <a:endParaRPr b="0" lang="de-AT" sz="1800" spc="-1" strike="noStrike">
              <a:solidFill>
                <a:srgbClr val="000000"/>
              </a:solidFill>
              <a:uFill>
                <a:solidFill>
                  <a:srgbClr val="ffffff"/>
                </a:solidFill>
              </a:uFill>
              <a:latin typeface="Arial"/>
            </a:endParaRPr>
          </a:p>
          <a:p>
            <a:pPr marL="343080" indent="-227520">
              <a:lnSpc>
                <a:spcPct val="100000"/>
              </a:lnSpc>
              <a:spcBef>
                <a:spcPts val="519"/>
              </a:spcBef>
              <a:buClr>
                <a:srgbClr val="a9a57c"/>
              </a:buClr>
              <a:buFont typeface="Arial"/>
              <a:buChar char="•"/>
            </a:pPr>
            <a:r>
              <a:rPr b="0" lang="de-AT" sz="1300" spc="-1" strike="noStrike">
                <a:solidFill>
                  <a:srgbClr val="2f2b20"/>
                </a:solidFill>
                <a:uFill>
                  <a:solidFill>
                    <a:srgbClr val="ffffff"/>
                  </a:solidFill>
                </a:uFill>
                <a:latin typeface="Calibri"/>
                <a:ea typeface="DejaVu Sans"/>
              </a:rPr>
              <a:t>Levitt, Matthew (Ed.). 2017, March. Washington Institute for Near East Policy. 2017, March. Transition 2017: Policy Notes for the Trump Administration. Defeating Ideologically Inspired Violent Extremism: A Strategy to Build Strong Communities and Protect the U.S. Homeland. Washington, DC: The Washington Institute for Near East Policy.</a:t>
            </a:r>
            <a:endParaRPr b="0" lang="de-AT" sz="1800" spc="-1" strike="noStrike">
              <a:solidFill>
                <a:srgbClr val="000000"/>
              </a:solidFill>
              <a:uFill>
                <a:solidFill>
                  <a:srgbClr val="ffffff"/>
                </a:solidFill>
              </a:uFill>
              <a:latin typeface="Arial"/>
            </a:endParaRPr>
          </a:p>
          <a:p>
            <a:pPr marL="343080" indent="-227520">
              <a:lnSpc>
                <a:spcPct val="100000"/>
              </a:lnSpc>
              <a:spcBef>
                <a:spcPts val="519"/>
              </a:spcBef>
              <a:buClr>
                <a:srgbClr val="a9a57c"/>
              </a:buClr>
              <a:buFont typeface="Arial"/>
              <a:buChar char="•"/>
            </a:pPr>
            <a:r>
              <a:rPr b="0" lang="de-AT" sz="1300" spc="-1" strike="noStrike">
                <a:solidFill>
                  <a:srgbClr val="2f2b20"/>
                </a:solidFill>
                <a:uFill>
                  <a:solidFill>
                    <a:srgbClr val="ffffff"/>
                  </a:solidFill>
                </a:uFill>
                <a:latin typeface="Calibri"/>
                <a:ea typeface="DejaVu Sans"/>
              </a:rPr>
              <a:t>McCauley, Clark and Sophia Moskalenko. (2017). Understanding Political Radicalization: The Two Pyramids Model.” American Psychologist 72(3): 205-16.</a:t>
            </a:r>
            <a:endParaRPr b="0" lang="de-AT" sz="1800" spc="-1" strike="noStrike">
              <a:solidFill>
                <a:srgbClr val="000000"/>
              </a:solidFill>
              <a:uFill>
                <a:solidFill>
                  <a:srgbClr val="ffffff"/>
                </a:solidFill>
              </a:uFill>
              <a:latin typeface="Arial"/>
            </a:endParaRPr>
          </a:p>
          <a:p>
            <a:pPr marL="343080" indent="-227520">
              <a:lnSpc>
                <a:spcPct val="100000"/>
              </a:lnSpc>
              <a:spcBef>
                <a:spcPts val="519"/>
              </a:spcBef>
              <a:buClr>
                <a:srgbClr val="a9a57c"/>
              </a:buClr>
              <a:buFont typeface="Arial"/>
              <a:buChar char="•"/>
            </a:pPr>
            <a:r>
              <a:rPr b="0" lang="de-AT" sz="1300" spc="-1" strike="noStrike">
                <a:solidFill>
                  <a:srgbClr val="2f2b20"/>
                </a:solidFill>
                <a:uFill>
                  <a:solidFill>
                    <a:srgbClr val="ffffff"/>
                  </a:solidFill>
                </a:uFill>
                <a:latin typeface="Calibri"/>
                <a:ea typeface="DejaVu Sans"/>
              </a:rPr>
              <a:t>Sarma, Kiran M. (2017). “Risk Assessment and the Prevention of Radicalization from Nonviolence Into Terrorism.” American Psychologist 72(3): 278-88.</a:t>
            </a:r>
            <a:endParaRPr b="0" lang="de-AT" sz="1800" spc="-1" strike="noStrike">
              <a:solidFill>
                <a:srgbClr val="000000"/>
              </a:solidFill>
              <a:uFill>
                <a:solidFill>
                  <a:srgbClr val="ffffff"/>
                </a:solidFill>
              </a:uFill>
              <a:latin typeface="Arial"/>
            </a:endParaRPr>
          </a:p>
          <a:p>
            <a:pPr marL="343080" indent="-227520">
              <a:lnSpc>
                <a:spcPct val="100000"/>
              </a:lnSpc>
              <a:spcBef>
                <a:spcPts val="519"/>
              </a:spcBef>
              <a:buClr>
                <a:srgbClr val="a9a57c"/>
              </a:buClr>
              <a:buFont typeface="Arial"/>
              <a:buChar char="•"/>
            </a:pPr>
            <a:r>
              <a:rPr b="0" lang="de-AT" sz="1300" spc="-1" strike="noStrike">
                <a:solidFill>
                  <a:srgbClr val="2f2b20"/>
                </a:solidFill>
                <a:uFill>
                  <a:solidFill>
                    <a:srgbClr val="ffffff"/>
                  </a:solidFill>
                </a:uFill>
                <a:latin typeface="Calibri"/>
                <a:ea typeface="DejaVu Sans"/>
              </a:rPr>
              <a:t>START (National Consortium for the Study of Terrorism and Responses to Terrorism). N.d. Overview: Profiles of Individual Radicalization in the United States-Foreign Fighters (PIRUS-FF). Baltimore, MD: START.</a:t>
            </a:r>
            <a:endParaRPr b="0" lang="de-AT" sz="1800" spc="-1" strike="noStrike">
              <a:solidFill>
                <a:srgbClr val="000000"/>
              </a:solidFill>
              <a:uFill>
                <a:solidFill>
                  <a:srgbClr val="ffffff"/>
                </a:solidFill>
              </a:uFill>
              <a:latin typeface="Arial"/>
            </a:endParaRPr>
          </a:p>
          <a:p>
            <a:pPr marL="343080" indent="-227520">
              <a:lnSpc>
                <a:spcPct val="100000"/>
              </a:lnSpc>
              <a:spcBef>
                <a:spcPts val="519"/>
              </a:spcBef>
              <a:buClr>
                <a:srgbClr val="a9a57c"/>
              </a:buClr>
              <a:buFont typeface="Arial"/>
              <a:buChar char="•"/>
            </a:pPr>
            <a:r>
              <a:rPr b="0" lang="de-AT" sz="1300" spc="-1" strike="noStrike">
                <a:solidFill>
                  <a:srgbClr val="2f2b20"/>
                </a:solidFill>
                <a:uFill>
                  <a:solidFill>
                    <a:srgbClr val="ffffff"/>
                  </a:solidFill>
                </a:uFill>
                <a:latin typeface="Calibri"/>
                <a:ea typeface="DejaVu Sans"/>
              </a:rPr>
              <a:t>Stern, Jessica. (2003). Terror in the Name of God: Why Religious Militants Kill. New York: Harper Collins.</a:t>
            </a:r>
            <a:endParaRPr b="0" lang="de-AT" sz="1800" spc="-1" strike="noStrike">
              <a:solidFill>
                <a:srgbClr val="000000"/>
              </a:solidFill>
              <a:uFill>
                <a:solidFill>
                  <a:srgbClr val="ffffff"/>
                </a:solidFill>
              </a:uFill>
              <a:latin typeface="Arial"/>
            </a:endParaRPr>
          </a:p>
          <a:p>
            <a:pPr marL="343080" indent="-227520">
              <a:lnSpc>
                <a:spcPct val="100000"/>
              </a:lnSpc>
              <a:spcBef>
                <a:spcPts val="519"/>
              </a:spcBef>
              <a:buClr>
                <a:srgbClr val="a9a57c"/>
              </a:buClr>
              <a:buFont typeface="Arial"/>
              <a:buChar char="•"/>
            </a:pPr>
            <a:r>
              <a:rPr b="0" lang="de-AT" sz="1300" spc="-1" strike="noStrike">
                <a:solidFill>
                  <a:srgbClr val="2f2b20"/>
                </a:solidFill>
                <a:uFill>
                  <a:solidFill>
                    <a:srgbClr val="ffffff"/>
                  </a:solidFill>
                </a:uFill>
                <a:latin typeface="Calibri"/>
                <a:ea typeface="DejaVu Sans"/>
              </a:rPr>
              <a:t>______ and J. M. Berger. (2015). ISIS: The State of Terror. New York: HarperCollins.</a:t>
            </a:r>
            <a:endParaRPr b="0" lang="de-AT" sz="1800" spc="-1" strike="noStrike">
              <a:solidFill>
                <a:srgbClr val="000000"/>
              </a:solidFill>
              <a:uFill>
                <a:solidFill>
                  <a:srgbClr val="ffffff"/>
                </a:solidFill>
              </a:uFill>
              <a:latin typeface="Arial"/>
            </a:endParaRPr>
          </a:p>
          <a:p>
            <a:pPr marL="343080" indent="-227520">
              <a:lnSpc>
                <a:spcPct val="100000"/>
              </a:lnSpc>
              <a:spcBef>
                <a:spcPts val="519"/>
              </a:spcBef>
              <a:buClr>
                <a:srgbClr val="a9a57c"/>
              </a:buClr>
              <a:buFont typeface="Arial"/>
              <a:buChar char="•"/>
            </a:pPr>
            <a:r>
              <a:rPr b="0" lang="de-AT" sz="1300" spc="-1" strike="noStrike">
                <a:solidFill>
                  <a:srgbClr val="2f2b20"/>
                </a:solidFill>
                <a:uFill>
                  <a:solidFill>
                    <a:srgbClr val="ffffff"/>
                  </a:solidFill>
                </a:uFill>
                <a:latin typeface="Calibri"/>
                <a:ea typeface="DejaVu Sans"/>
              </a:rPr>
              <a:t>Vidino, Lorenza and Seamus Hughes. (2015, June). Countering Violent Extremism in America. Washington, DC: Center for Cyber &amp; Homeland Security.</a:t>
            </a:r>
            <a:endParaRPr b="0" lang="de-AT" sz="1800" spc="-1" strike="noStrike">
              <a:solidFill>
                <a:srgbClr val="000000"/>
              </a:solidFill>
              <a:uFill>
                <a:solidFill>
                  <a:srgbClr val="ffffff"/>
                </a:solidFill>
              </a:uFill>
              <a:latin typeface="Arial"/>
            </a:endParaRPr>
          </a:p>
          <a:p>
            <a:pPr marL="343080" indent="-227520">
              <a:lnSpc>
                <a:spcPct val="100000"/>
              </a:lnSpc>
              <a:spcBef>
                <a:spcPts val="519"/>
              </a:spcBef>
              <a:buClr>
                <a:srgbClr val="a9a57c"/>
              </a:buClr>
              <a:buFont typeface="Arial"/>
              <a:buChar char="•"/>
            </a:pPr>
            <a:r>
              <a:rPr b="0" lang="de-AT" sz="1300" spc="-1" strike="noStrike">
                <a:solidFill>
                  <a:srgbClr val="2f2b20"/>
                </a:solidFill>
                <a:uFill>
                  <a:solidFill>
                    <a:srgbClr val="ffffff"/>
                  </a:solidFill>
                </a:uFill>
                <a:latin typeface="Calibri"/>
                <a:ea typeface="DejaVu Sans"/>
              </a:rPr>
              <a:t>______. (2015, December). ISIS in America: From Retweets to Raqqa.  Washington, DC: Program on Extremism, George Washington University.</a:t>
            </a:r>
            <a:endParaRPr b="0" lang="de-AT" sz="1800" spc="-1" strike="noStrike">
              <a:solidFill>
                <a:srgbClr val="000000"/>
              </a:solidFill>
              <a:uFill>
                <a:solidFill>
                  <a:srgbClr val="ffffff"/>
                </a:solidFill>
              </a:uFill>
              <a:latin typeface="Arial"/>
            </a:endParaRPr>
          </a:p>
          <a:p>
            <a:pPr marL="343080" indent="-227520">
              <a:lnSpc>
                <a:spcPct val="100000"/>
              </a:lnSpc>
              <a:spcBef>
                <a:spcPts val="519"/>
              </a:spcBef>
              <a:buClr>
                <a:srgbClr val="a9a57c"/>
              </a:buClr>
              <a:buFont typeface="Arial"/>
              <a:buChar char="•"/>
            </a:pPr>
            <a:r>
              <a:rPr b="0" lang="de-AT" sz="1300" spc="-1" strike="noStrike">
                <a:solidFill>
                  <a:srgbClr val="2f2b20"/>
                </a:solidFill>
                <a:uFill>
                  <a:solidFill>
                    <a:srgbClr val="ffffff"/>
                  </a:solidFill>
                </a:uFill>
                <a:latin typeface="Calibri"/>
                <a:ea typeface="DejaVu Sans"/>
              </a:rPr>
              <a:t>Williams, Ray. (2015, November 15). “The Psychology of Terrorism: Understanding the Root Causes of Terrorism Should Formulate a Reasoned Response.” Psychology Today.</a:t>
            </a:r>
            <a:endParaRPr b="0" lang="de-AT" sz="1800" spc="-1" strike="noStrike">
              <a:solidFill>
                <a:srgbClr val="000000"/>
              </a:solidFill>
              <a:uFill>
                <a:solidFill>
                  <a:srgbClr val="ffffff"/>
                </a:solidFill>
              </a:uFill>
              <a:latin typeface="Arial"/>
            </a:endParaRPr>
          </a:p>
          <a:p>
            <a:pPr marL="343080" indent="-227520">
              <a:lnSpc>
                <a:spcPct val="100000"/>
              </a:lnSpc>
              <a:spcBef>
                <a:spcPts val="519"/>
              </a:spcBef>
              <a:buClr>
                <a:srgbClr val="a9a57c"/>
              </a:buClr>
              <a:buFont typeface="Arial"/>
              <a:buChar char="•"/>
            </a:pPr>
            <a:r>
              <a:rPr b="0" lang="de-AT" sz="1300" spc="-1" strike="noStrike">
                <a:solidFill>
                  <a:srgbClr val="2f2b20"/>
                </a:solidFill>
                <a:uFill>
                  <a:solidFill>
                    <a:srgbClr val="ffffff"/>
                  </a:solidFill>
                </a:uFill>
                <a:latin typeface="Calibri"/>
                <a:ea typeface="DejaVu Sans"/>
              </a:rPr>
              <a:t>Wiktorowicz, Quintan. (2005). Radical Islam Rising: Muslim Extremism in the West. Lanham, MD: Rowman &amp; Littlefield.</a:t>
            </a:r>
            <a:endParaRPr b="0" lang="de-AT" sz="1800" spc="-1" strike="noStrike">
              <a:solidFill>
                <a:srgbClr val="000000"/>
              </a:solidFill>
              <a:uFill>
                <a:solidFill>
                  <a:srgbClr val="ffffff"/>
                </a:solidFill>
              </a:uFill>
              <a:latin typeface="Arial"/>
            </a:endParaRPr>
          </a:p>
          <a:p>
            <a:pPr>
              <a:lnSpc>
                <a:spcPct val="100000"/>
              </a:lnSpc>
              <a:spcBef>
                <a:spcPts val="439"/>
              </a:spcBef>
            </a:pPr>
            <a:endParaRPr b="0" lang="de-AT" sz="1800" spc="-1" strike="noStrike">
              <a:solidFill>
                <a:srgbClr val="000000"/>
              </a:solidFill>
              <a:uFill>
                <a:solidFill>
                  <a:srgbClr val="ffffff"/>
                </a:solidFill>
              </a:uFill>
              <a:latin typeface="Arial"/>
            </a:endParaRPr>
          </a:p>
        </p:txBody>
      </p:sp>
    </p:spTree>
  </p:cSld>
  <p:timing>
    <p:tnLst>
      <p:par>
        <p:cTn id="29" dur="indefinite" restart="never" nodeType="tmRoot">
          <p:childTnLst>
            <p:seq>
              <p:cTn id="30"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3" name="CustomShape 1"/>
          <p:cNvSpPr/>
          <p:nvPr/>
        </p:nvSpPr>
        <p:spPr>
          <a:xfrm>
            <a:off x="457200" y="274680"/>
            <a:ext cx="7619040" cy="1141920"/>
          </a:xfrm>
          <a:prstGeom prst="rect">
            <a:avLst/>
          </a:prstGeom>
          <a:noFill/>
          <a:ln>
            <a:noFill/>
          </a:ln>
        </p:spPr>
        <p:style>
          <a:lnRef idx="0"/>
          <a:fillRef idx="0"/>
          <a:effectRef idx="0"/>
          <a:fontRef idx="minor"/>
        </p:style>
        <p:txBody>
          <a:bodyPr lIns="90000" rIns="90000" tIns="45000" bIns="45000" anchor="ctr"/>
          <a:p>
            <a:pPr>
              <a:lnSpc>
                <a:spcPct val="100000"/>
              </a:lnSpc>
            </a:pPr>
            <a:r>
              <a:rPr b="1" lang="de-AT" sz="4600" spc="-92" strike="noStrike">
                <a:solidFill>
                  <a:srgbClr val="675e47"/>
                </a:solidFill>
                <a:uFill>
                  <a:solidFill>
                    <a:srgbClr val="ffffff"/>
                  </a:solidFill>
                </a:uFill>
                <a:latin typeface="Cambria"/>
                <a:ea typeface="DejaVu Sans"/>
              </a:rPr>
              <a:t>Caveat Emptor</a:t>
            </a:r>
            <a:endParaRPr b="0" lang="de-AT" sz="1800" spc="-1" strike="noStrike">
              <a:solidFill>
                <a:srgbClr val="000000"/>
              </a:solidFill>
              <a:uFill>
                <a:solidFill>
                  <a:srgbClr val="ffffff"/>
                </a:solidFill>
              </a:uFill>
              <a:latin typeface="Arial"/>
            </a:endParaRPr>
          </a:p>
        </p:txBody>
      </p:sp>
      <p:sp>
        <p:nvSpPr>
          <p:cNvPr id="84" name="CustomShape 2"/>
          <p:cNvSpPr/>
          <p:nvPr/>
        </p:nvSpPr>
        <p:spPr>
          <a:xfrm>
            <a:off x="339480" y="1417680"/>
            <a:ext cx="7619040" cy="5286240"/>
          </a:xfrm>
          <a:prstGeom prst="rect">
            <a:avLst/>
          </a:prstGeom>
          <a:noFill/>
          <a:ln>
            <a:noFill/>
          </a:ln>
        </p:spPr>
        <p:style>
          <a:lnRef idx="0"/>
          <a:fillRef idx="0"/>
          <a:effectRef idx="0"/>
          <a:fontRef idx="minor"/>
        </p:style>
        <p:txBody>
          <a:bodyPr lIns="90000" rIns="90000" tIns="45000" bIns="45000"/>
          <a:p>
            <a:pPr marL="343080" indent="-227520">
              <a:lnSpc>
                <a:spcPct val="100000"/>
              </a:lnSpc>
              <a:spcBef>
                <a:spcPts val="439"/>
              </a:spcBef>
              <a:buClr>
                <a:srgbClr val="a9a57c"/>
              </a:buClr>
              <a:buFont typeface="Arial"/>
              <a:buChar char="•"/>
            </a:pPr>
            <a:r>
              <a:rPr b="0" lang="de-AT" sz="2200" spc="-1" strike="noStrike">
                <a:solidFill>
                  <a:srgbClr val="2f2b20"/>
                </a:solidFill>
                <a:uFill>
                  <a:solidFill>
                    <a:srgbClr val="ffffff"/>
                  </a:solidFill>
                </a:uFill>
                <a:latin typeface="Calibri"/>
                <a:ea typeface="DejaVu Sans"/>
              </a:rPr>
              <a:t>Unfortunately, the vast majority of the research in the U.S. focuses solely on radicalization and recruitment to such terrorist organizations as the Islamic State.</a:t>
            </a:r>
            <a:endParaRPr b="0" lang="de-AT" sz="1800" spc="-1" strike="noStrike">
              <a:solidFill>
                <a:srgbClr val="000000"/>
              </a:solidFill>
              <a:uFill>
                <a:solidFill>
                  <a:srgbClr val="ffffff"/>
                </a:solidFill>
              </a:uFill>
              <a:latin typeface="Arial"/>
            </a:endParaRPr>
          </a:p>
          <a:p>
            <a:pPr>
              <a:lnSpc>
                <a:spcPct val="100000"/>
              </a:lnSpc>
              <a:spcBef>
                <a:spcPts val="439"/>
              </a:spcBef>
            </a:pPr>
            <a:endParaRPr b="0" lang="de-AT" sz="1800" spc="-1" strike="noStrike">
              <a:solidFill>
                <a:srgbClr val="000000"/>
              </a:solidFill>
              <a:uFill>
                <a:solidFill>
                  <a:srgbClr val="ffffff"/>
                </a:solidFill>
              </a:uFill>
              <a:latin typeface="Arial"/>
            </a:endParaRPr>
          </a:p>
          <a:p>
            <a:pPr marL="343080" indent="-227520">
              <a:lnSpc>
                <a:spcPct val="100000"/>
              </a:lnSpc>
              <a:spcBef>
                <a:spcPts val="439"/>
              </a:spcBef>
              <a:buClr>
                <a:srgbClr val="a9a57c"/>
              </a:buClr>
              <a:buFont typeface="Arial"/>
              <a:buChar char="•"/>
            </a:pPr>
            <a:r>
              <a:rPr b="0" lang="de-AT" sz="2200" spc="-1" strike="noStrike">
                <a:solidFill>
                  <a:srgbClr val="2f2b20"/>
                </a:solidFill>
                <a:uFill>
                  <a:solidFill>
                    <a:srgbClr val="ffffff"/>
                  </a:solidFill>
                </a:uFill>
                <a:latin typeface="Calibri"/>
                <a:ea typeface="DejaVu Sans"/>
              </a:rPr>
              <a:t>In the academic literature and governmental reports, there are few, if any, direct connections made to any relationship to or similarity with cult phenomena – but occasionally there is some mention in the mass media.</a:t>
            </a:r>
            <a:endParaRPr b="0" lang="de-AT" sz="1800" spc="-1" strike="noStrike">
              <a:solidFill>
                <a:srgbClr val="000000"/>
              </a:solidFill>
              <a:uFill>
                <a:solidFill>
                  <a:srgbClr val="ffffff"/>
                </a:solidFill>
              </a:uFill>
              <a:latin typeface="Arial"/>
            </a:endParaRPr>
          </a:p>
          <a:p>
            <a:pPr>
              <a:lnSpc>
                <a:spcPct val="100000"/>
              </a:lnSpc>
              <a:spcBef>
                <a:spcPts val="439"/>
              </a:spcBef>
            </a:pPr>
            <a:endParaRPr b="0" lang="de-AT" sz="1800" spc="-1" strike="noStrike">
              <a:solidFill>
                <a:srgbClr val="000000"/>
              </a:solidFill>
              <a:uFill>
                <a:solidFill>
                  <a:srgbClr val="ffffff"/>
                </a:solidFill>
              </a:uFill>
              <a:latin typeface="Arial"/>
            </a:endParaRPr>
          </a:p>
          <a:p>
            <a:pPr marL="343080" indent="-227520">
              <a:lnSpc>
                <a:spcPct val="100000"/>
              </a:lnSpc>
              <a:spcBef>
                <a:spcPts val="439"/>
              </a:spcBef>
              <a:buClr>
                <a:srgbClr val="a9a57c"/>
              </a:buClr>
              <a:buFont typeface="Arial"/>
              <a:buChar char="•"/>
            </a:pPr>
            <a:r>
              <a:rPr b="0" lang="de-AT" sz="2200" spc="-1" strike="noStrike">
                <a:solidFill>
                  <a:srgbClr val="2f2b20"/>
                </a:solidFill>
                <a:uFill>
                  <a:solidFill>
                    <a:srgbClr val="ffffff"/>
                  </a:solidFill>
                </a:uFill>
                <a:latin typeface="Calibri"/>
                <a:ea typeface="DejaVu Sans"/>
              </a:rPr>
              <a:t>There is little recognition of other types of extremist radicalization, for example, to Far-Right or other hate groups.</a:t>
            </a:r>
            <a:endParaRPr b="0" lang="de-AT" sz="1800" spc="-1" strike="noStrike">
              <a:solidFill>
                <a:srgbClr val="000000"/>
              </a:solidFill>
              <a:uFill>
                <a:solidFill>
                  <a:srgbClr val="ffffff"/>
                </a:solidFill>
              </a:uFill>
              <a:latin typeface="Arial"/>
            </a:endParaRPr>
          </a:p>
        </p:txBody>
      </p:sp>
    </p:spTree>
  </p:cSld>
  <p:timing>
    <p:tnLst>
      <p:par>
        <p:cTn id="3" dur="indefinite" restart="never" nodeType="tmRoot">
          <p:childTnLst>
            <p:seq>
              <p:cTn id="4"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5" name="CustomShape 1"/>
          <p:cNvSpPr/>
          <p:nvPr/>
        </p:nvSpPr>
        <p:spPr>
          <a:xfrm>
            <a:off x="457200" y="0"/>
            <a:ext cx="7619040" cy="693360"/>
          </a:xfrm>
          <a:prstGeom prst="rect">
            <a:avLst/>
          </a:prstGeom>
          <a:noFill/>
          <a:ln>
            <a:noFill/>
          </a:ln>
        </p:spPr>
        <p:style>
          <a:lnRef idx="0"/>
          <a:fillRef idx="0"/>
          <a:effectRef idx="0"/>
          <a:fontRef idx="minor"/>
        </p:style>
        <p:txBody>
          <a:bodyPr lIns="90000" rIns="90000" tIns="45000" bIns="45000" anchor="ctr"/>
          <a:p>
            <a:pPr>
              <a:lnSpc>
                <a:spcPct val="100000"/>
              </a:lnSpc>
            </a:pPr>
            <a:r>
              <a:rPr b="1" lang="de-AT" sz="4600" spc="-92" strike="noStrike">
                <a:solidFill>
                  <a:srgbClr val="675e47"/>
                </a:solidFill>
                <a:uFill>
                  <a:solidFill>
                    <a:srgbClr val="ffffff"/>
                  </a:solidFill>
                </a:uFill>
                <a:latin typeface="Cambria"/>
                <a:ea typeface="DejaVu Sans"/>
              </a:rPr>
              <a:t>Some Basics</a:t>
            </a:r>
            <a:endParaRPr b="0" lang="de-AT" sz="1800" spc="-1" strike="noStrike">
              <a:solidFill>
                <a:srgbClr val="000000"/>
              </a:solidFill>
              <a:uFill>
                <a:solidFill>
                  <a:srgbClr val="ffffff"/>
                </a:solidFill>
              </a:uFill>
              <a:latin typeface="Arial"/>
            </a:endParaRPr>
          </a:p>
        </p:txBody>
      </p:sp>
      <p:sp>
        <p:nvSpPr>
          <p:cNvPr id="86" name="CustomShape 2"/>
          <p:cNvSpPr/>
          <p:nvPr/>
        </p:nvSpPr>
        <p:spPr>
          <a:xfrm>
            <a:off x="0" y="694440"/>
            <a:ext cx="8470080" cy="5943240"/>
          </a:xfrm>
          <a:prstGeom prst="rect">
            <a:avLst/>
          </a:prstGeom>
          <a:noFill/>
          <a:ln>
            <a:noFill/>
          </a:ln>
        </p:spPr>
        <p:style>
          <a:lnRef idx="0"/>
          <a:fillRef idx="0"/>
          <a:effectRef idx="0"/>
          <a:fontRef idx="minor"/>
        </p:style>
        <p:txBody>
          <a:bodyPr lIns="90000" rIns="90000" tIns="45000" bIns="45000"/>
          <a:p>
            <a:pPr marL="343080" indent="-227520">
              <a:lnSpc>
                <a:spcPct val="100000"/>
              </a:lnSpc>
              <a:spcBef>
                <a:spcPts val="479"/>
              </a:spcBef>
              <a:buClr>
                <a:srgbClr val="a9a57c"/>
              </a:buClr>
              <a:buFont typeface="Arial"/>
              <a:buChar char="•"/>
            </a:pPr>
            <a:r>
              <a:rPr b="0" lang="de-AT" sz="2400" spc="-1" strike="noStrike">
                <a:solidFill>
                  <a:srgbClr val="2f2b20"/>
                </a:solidFill>
                <a:uFill>
                  <a:solidFill>
                    <a:srgbClr val="ffffff"/>
                  </a:solidFill>
                </a:uFill>
                <a:latin typeface="Calibri"/>
                <a:ea typeface="DejaVu Sans"/>
              </a:rPr>
              <a:t>There is general agreement on the following:</a:t>
            </a:r>
            <a:endParaRPr b="0" lang="de-AT" sz="1800" spc="-1" strike="noStrike">
              <a:solidFill>
                <a:srgbClr val="000000"/>
              </a:solidFill>
              <a:uFill>
                <a:solidFill>
                  <a:srgbClr val="ffffff"/>
                </a:solidFill>
              </a:uFill>
              <a:latin typeface="Arial"/>
            </a:endParaRPr>
          </a:p>
          <a:p>
            <a:pPr lvl="1" marL="640080" indent="-227520">
              <a:lnSpc>
                <a:spcPct val="100000"/>
              </a:lnSpc>
              <a:spcBef>
                <a:spcPts val="400"/>
              </a:spcBef>
              <a:buClr>
                <a:srgbClr val="9cbebd"/>
              </a:buClr>
              <a:buFont typeface="Arial"/>
              <a:buChar char="•"/>
            </a:pPr>
            <a:r>
              <a:rPr b="0" lang="de-AT" sz="2000" spc="-1" strike="noStrike">
                <a:solidFill>
                  <a:srgbClr val="2f2b20"/>
                </a:solidFill>
                <a:uFill>
                  <a:solidFill>
                    <a:srgbClr val="ffffff"/>
                  </a:solidFill>
                </a:uFill>
                <a:latin typeface="Calibri"/>
                <a:ea typeface="DejaVu Sans"/>
              </a:rPr>
              <a:t>There is no “terrorist personality,” nor any accurate profile.</a:t>
            </a:r>
            <a:endParaRPr b="0" lang="de-AT" sz="1800" spc="-1" strike="noStrike">
              <a:solidFill>
                <a:srgbClr val="000000"/>
              </a:solidFill>
              <a:uFill>
                <a:solidFill>
                  <a:srgbClr val="ffffff"/>
                </a:solidFill>
              </a:uFill>
              <a:latin typeface="Arial"/>
            </a:endParaRPr>
          </a:p>
          <a:p>
            <a:pPr>
              <a:lnSpc>
                <a:spcPct val="100000"/>
              </a:lnSpc>
            </a:pPr>
            <a:endParaRPr b="0" lang="de-AT" sz="1800" spc="-1" strike="noStrike">
              <a:solidFill>
                <a:srgbClr val="000000"/>
              </a:solidFill>
              <a:uFill>
                <a:solidFill>
                  <a:srgbClr val="ffffff"/>
                </a:solidFill>
              </a:uFill>
              <a:latin typeface="Arial"/>
            </a:endParaRPr>
          </a:p>
          <a:p>
            <a:pPr lvl="1" marL="640080" indent="-227520">
              <a:lnSpc>
                <a:spcPct val="100000"/>
              </a:lnSpc>
              <a:spcBef>
                <a:spcPts val="400"/>
              </a:spcBef>
              <a:buClr>
                <a:srgbClr val="9cbebd"/>
              </a:buClr>
              <a:buFont typeface="Arial"/>
              <a:buChar char="•"/>
            </a:pPr>
            <a:r>
              <a:rPr b="0" lang="de-AT" sz="2000" spc="-1" strike="noStrike">
                <a:solidFill>
                  <a:srgbClr val="2f2b20"/>
                </a:solidFill>
                <a:uFill>
                  <a:solidFill>
                    <a:srgbClr val="ffffff"/>
                  </a:solidFill>
                </a:uFill>
                <a:latin typeface="Calibri"/>
                <a:ea typeface="DejaVu Sans"/>
              </a:rPr>
              <a:t>Histories of childhood abuse and trauma and themes of perceived injustice and humiliation often are prominent in terrorist biographies, but do not fully explain the move to terrorism.</a:t>
            </a:r>
            <a:endParaRPr b="0" lang="de-AT" sz="1800" spc="-1" strike="noStrike">
              <a:solidFill>
                <a:srgbClr val="000000"/>
              </a:solidFill>
              <a:uFill>
                <a:solidFill>
                  <a:srgbClr val="ffffff"/>
                </a:solidFill>
              </a:uFill>
              <a:latin typeface="Arial"/>
            </a:endParaRPr>
          </a:p>
          <a:p>
            <a:pPr>
              <a:lnSpc>
                <a:spcPct val="100000"/>
              </a:lnSpc>
            </a:pPr>
            <a:endParaRPr b="0" lang="de-AT" sz="1800" spc="-1" strike="noStrike">
              <a:solidFill>
                <a:srgbClr val="000000"/>
              </a:solidFill>
              <a:uFill>
                <a:solidFill>
                  <a:srgbClr val="ffffff"/>
                </a:solidFill>
              </a:uFill>
              <a:latin typeface="Arial"/>
            </a:endParaRPr>
          </a:p>
          <a:p>
            <a:pPr lvl="1" marL="640080" indent="-227520">
              <a:lnSpc>
                <a:spcPct val="100000"/>
              </a:lnSpc>
              <a:spcBef>
                <a:spcPts val="400"/>
              </a:spcBef>
              <a:buClr>
                <a:srgbClr val="9cbebd"/>
              </a:buClr>
              <a:buFont typeface="Arial"/>
              <a:buChar char="•"/>
            </a:pPr>
            <a:r>
              <a:rPr b="0" lang="de-AT" sz="2000" spc="-1" strike="noStrike">
                <a:solidFill>
                  <a:srgbClr val="2f2b20"/>
                </a:solidFill>
                <a:uFill>
                  <a:solidFill>
                    <a:srgbClr val="ffffff"/>
                  </a:solidFill>
                </a:uFill>
                <a:latin typeface="Calibri"/>
                <a:ea typeface="DejaVu Sans"/>
              </a:rPr>
              <a:t>Terrorist ideologies tend to provide a set of beliefs that justify and mandate certain violent actions.</a:t>
            </a:r>
            <a:endParaRPr b="0" lang="de-AT" sz="1800" spc="-1" strike="noStrike">
              <a:solidFill>
                <a:srgbClr val="000000"/>
              </a:solidFill>
              <a:uFill>
                <a:solidFill>
                  <a:srgbClr val="ffffff"/>
                </a:solidFill>
              </a:uFill>
              <a:latin typeface="Arial"/>
            </a:endParaRPr>
          </a:p>
          <a:p>
            <a:pPr>
              <a:lnSpc>
                <a:spcPct val="100000"/>
              </a:lnSpc>
            </a:pPr>
            <a:endParaRPr b="0" lang="de-AT" sz="1800" spc="-1" strike="noStrike">
              <a:solidFill>
                <a:srgbClr val="000000"/>
              </a:solidFill>
              <a:uFill>
                <a:solidFill>
                  <a:srgbClr val="ffffff"/>
                </a:solidFill>
              </a:uFill>
              <a:latin typeface="Arial"/>
            </a:endParaRPr>
          </a:p>
          <a:p>
            <a:pPr lvl="1" marL="640080" indent="-227520">
              <a:lnSpc>
                <a:spcPct val="100000"/>
              </a:lnSpc>
              <a:spcBef>
                <a:spcPts val="400"/>
              </a:spcBef>
              <a:buClr>
                <a:srgbClr val="9cbebd"/>
              </a:buClr>
              <a:buFont typeface="Arial"/>
              <a:buChar char="•"/>
            </a:pPr>
            <a:r>
              <a:rPr b="0" lang="de-AT" sz="2000" spc="-1" strike="noStrike">
                <a:solidFill>
                  <a:srgbClr val="2f2b20"/>
                </a:solidFill>
                <a:uFill>
                  <a:solidFill>
                    <a:srgbClr val="ffffff"/>
                  </a:solidFill>
                </a:uFill>
                <a:latin typeface="Calibri"/>
                <a:ea typeface="DejaVu Sans"/>
              </a:rPr>
              <a:t>Terrorism is viewed in terms of political and group dynamics rather than individual behavior.</a:t>
            </a:r>
            <a:endParaRPr b="0" lang="de-AT" sz="1800" spc="-1" strike="noStrike">
              <a:solidFill>
                <a:srgbClr val="000000"/>
              </a:solidFill>
              <a:uFill>
                <a:solidFill>
                  <a:srgbClr val="ffffff"/>
                </a:solidFill>
              </a:uFill>
              <a:latin typeface="Arial"/>
            </a:endParaRPr>
          </a:p>
          <a:p>
            <a:pPr>
              <a:lnSpc>
                <a:spcPct val="100000"/>
              </a:lnSpc>
            </a:pPr>
            <a:endParaRPr b="0" lang="de-AT" sz="1800" spc="-1" strike="noStrike">
              <a:solidFill>
                <a:srgbClr val="000000"/>
              </a:solidFill>
              <a:uFill>
                <a:solidFill>
                  <a:srgbClr val="ffffff"/>
                </a:solidFill>
              </a:uFill>
              <a:latin typeface="Arial"/>
            </a:endParaRPr>
          </a:p>
          <a:p>
            <a:pPr lvl="1" marL="640080" indent="-227520">
              <a:lnSpc>
                <a:spcPct val="100000"/>
              </a:lnSpc>
              <a:spcBef>
                <a:spcPts val="400"/>
              </a:spcBef>
              <a:buClr>
                <a:srgbClr val="9cbebd"/>
              </a:buClr>
              <a:buFont typeface="Arial"/>
              <a:buChar char="•"/>
            </a:pPr>
            <a:r>
              <a:rPr b="0" lang="de-AT" sz="2000" spc="-1" strike="noStrike">
                <a:solidFill>
                  <a:srgbClr val="2f2b20"/>
                </a:solidFill>
                <a:uFill>
                  <a:solidFill>
                    <a:srgbClr val="ffffff"/>
                  </a:solidFill>
                </a:uFill>
                <a:latin typeface="Calibri"/>
                <a:ea typeface="DejaVu Sans"/>
              </a:rPr>
              <a:t>Radicalization is a highly complex and individualized process.</a:t>
            </a:r>
            <a:endParaRPr b="0" lang="de-AT" sz="1800" spc="-1" strike="noStrike">
              <a:solidFill>
                <a:srgbClr val="000000"/>
              </a:solidFill>
              <a:uFill>
                <a:solidFill>
                  <a:srgbClr val="ffffff"/>
                </a:solidFill>
              </a:uFill>
              <a:latin typeface="Arial"/>
            </a:endParaRPr>
          </a:p>
          <a:p>
            <a:pPr>
              <a:lnSpc>
                <a:spcPct val="100000"/>
              </a:lnSpc>
            </a:pPr>
            <a:endParaRPr b="0" lang="de-AT" sz="1800" spc="-1" strike="noStrike">
              <a:solidFill>
                <a:srgbClr val="000000"/>
              </a:solidFill>
              <a:uFill>
                <a:solidFill>
                  <a:srgbClr val="ffffff"/>
                </a:solidFill>
              </a:uFill>
              <a:latin typeface="Arial"/>
            </a:endParaRPr>
          </a:p>
          <a:p>
            <a:pPr lvl="1" marL="640080" indent="-227520">
              <a:lnSpc>
                <a:spcPct val="100000"/>
              </a:lnSpc>
              <a:spcBef>
                <a:spcPts val="400"/>
              </a:spcBef>
              <a:buClr>
                <a:srgbClr val="9cbebd"/>
              </a:buClr>
              <a:buFont typeface="Arial"/>
              <a:buChar char="•"/>
            </a:pPr>
            <a:r>
              <a:rPr b="0" lang="de-AT" sz="2000" spc="-1" strike="noStrike">
                <a:solidFill>
                  <a:srgbClr val="2f2b20"/>
                </a:solidFill>
                <a:uFill>
                  <a:solidFill>
                    <a:srgbClr val="ffffff"/>
                  </a:solidFill>
                </a:uFill>
                <a:latin typeface="Calibri"/>
                <a:ea typeface="DejaVu Sans"/>
              </a:rPr>
              <a:t>So-called “lone wolves” rarely act alone. They all feel some connection to a broader cause.</a:t>
            </a:r>
            <a:endParaRPr b="0" lang="de-AT" sz="1800" spc="-1" strike="noStrike">
              <a:solidFill>
                <a:srgbClr val="000000"/>
              </a:solidFill>
              <a:uFill>
                <a:solidFill>
                  <a:srgbClr val="ffffff"/>
                </a:solidFill>
              </a:uFill>
              <a:latin typeface="Arial"/>
            </a:endParaRPr>
          </a:p>
        </p:txBody>
      </p:sp>
    </p:spTree>
  </p:cSld>
  <p:timing>
    <p:tnLst>
      <p:par>
        <p:cTn id="5" dur="indefinite" restart="never" nodeType="tmRoot">
          <p:childTnLst>
            <p:seq>
              <p:cTn id="6"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7" name="CustomShape 1"/>
          <p:cNvSpPr/>
          <p:nvPr/>
        </p:nvSpPr>
        <p:spPr>
          <a:xfrm>
            <a:off x="457200" y="12600"/>
            <a:ext cx="7619040" cy="693360"/>
          </a:xfrm>
          <a:prstGeom prst="rect">
            <a:avLst/>
          </a:prstGeom>
          <a:noFill/>
          <a:ln>
            <a:noFill/>
          </a:ln>
        </p:spPr>
        <p:style>
          <a:lnRef idx="0"/>
          <a:fillRef idx="0"/>
          <a:effectRef idx="0"/>
          <a:fontRef idx="minor"/>
        </p:style>
        <p:txBody>
          <a:bodyPr lIns="90000" rIns="90000" tIns="45000" bIns="45000" anchor="ctr"/>
          <a:p>
            <a:pPr>
              <a:lnSpc>
                <a:spcPct val="100000"/>
              </a:lnSpc>
            </a:pPr>
            <a:r>
              <a:rPr b="1" lang="de-AT" sz="4600" spc="-92" strike="noStrike">
                <a:solidFill>
                  <a:srgbClr val="675e47"/>
                </a:solidFill>
                <a:uFill>
                  <a:solidFill>
                    <a:srgbClr val="ffffff"/>
                  </a:solidFill>
                </a:uFill>
                <a:latin typeface="Cambria"/>
                <a:ea typeface="DejaVu Sans"/>
              </a:rPr>
              <a:t>Possible</a:t>
            </a:r>
            <a:r>
              <a:rPr b="1" lang="de-AT" sz="4400" spc="-92" strike="noStrike">
                <a:solidFill>
                  <a:srgbClr val="675e47"/>
                </a:solidFill>
                <a:uFill>
                  <a:solidFill>
                    <a:srgbClr val="ffffff"/>
                  </a:solidFill>
                </a:uFill>
                <a:latin typeface="Cambria"/>
                <a:ea typeface="DejaVu Sans"/>
              </a:rPr>
              <a:t> Motivations </a:t>
            </a:r>
            <a:r>
              <a:rPr b="0" lang="de-AT" sz="2400" spc="-92" strike="noStrike">
                <a:solidFill>
                  <a:srgbClr val="675e47"/>
                </a:solidFill>
                <a:uFill>
                  <a:solidFill>
                    <a:srgbClr val="ffffff"/>
                  </a:solidFill>
                </a:uFill>
                <a:latin typeface="Cambria"/>
                <a:ea typeface="DejaVu Sans"/>
              </a:rPr>
              <a:t>(Horgan)</a:t>
            </a:r>
            <a:endParaRPr b="0" lang="de-AT" sz="1800" spc="-1" strike="noStrike">
              <a:solidFill>
                <a:srgbClr val="000000"/>
              </a:solidFill>
              <a:uFill>
                <a:solidFill>
                  <a:srgbClr val="ffffff"/>
                </a:solidFill>
              </a:uFill>
              <a:latin typeface="Arial"/>
            </a:endParaRPr>
          </a:p>
        </p:txBody>
      </p:sp>
      <p:sp>
        <p:nvSpPr>
          <p:cNvPr id="88" name="CustomShape 2"/>
          <p:cNvSpPr/>
          <p:nvPr/>
        </p:nvSpPr>
        <p:spPr>
          <a:xfrm>
            <a:off x="156960" y="838080"/>
            <a:ext cx="8273880" cy="6018840"/>
          </a:xfrm>
          <a:prstGeom prst="rect">
            <a:avLst/>
          </a:prstGeom>
          <a:noFill/>
          <a:ln>
            <a:noFill/>
          </a:ln>
        </p:spPr>
        <p:style>
          <a:lnRef idx="0"/>
          <a:fillRef idx="0"/>
          <a:effectRef idx="0"/>
          <a:fontRef idx="minor"/>
        </p:style>
        <p:txBody>
          <a:bodyPr lIns="90000" rIns="90000" tIns="45000" bIns="45000"/>
          <a:p>
            <a:pPr marL="343080" indent="-227520">
              <a:lnSpc>
                <a:spcPct val="100000"/>
              </a:lnSpc>
              <a:spcBef>
                <a:spcPts val="439"/>
              </a:spcBef>
              <a:buClr>
                <a:srgbClr val="a9a57c"/>
              </a:buClr>
              <a:buFont typeface="Arial"/>
              <a:buChar char="•"/>
            </a:pPr>
            <a:r>
              <a:rPr b="0" lang="de-AT" sz="2200" spc="-1" strike="noStrike">
                <a:solidFill>
                  <a:srgbClr val="2f2b20"/>
                </a:solidFill>
                <a:uFill>
                  <a:solidFill>
                    <a:srgbClr val="ffffff"/>
                  </a:solidFill>
                </a:uFill>
                <a:latin typeface="Calibri"/>
                <a:ea typeface="DejaVu Sans"/>
              </a:rPr>
              <a:t>Feel angry, alienated, or disenfranchised.</a:t>
            </a:r>
            <a:endParaRPr b="0" lang="de-AT" sz="1800" spc="-1" strike="noStrike">
              <a:solidFill>
                <a:srgbClr val="000000"/>
              </a:solidFill>
              <a:uFill>
                <a:solidFill>
                  <a:srgbClr val="ffffff"/>
                </a:solidFill>
              </a:uFill>
              <a:latin typeface="Arial"/>
            </a:endParaRPr>
          </a:p>
          <a:p>
            <a:pPr marL="343080" indent="-227520">
              <a:lnSpc>
                <a:spcPct val="100000"/>
              </a:lnSpc>
              <a:spcBef>
                <a:spcPts val="439"/>
              </a:spcBef>
              <a:buClr>
                <a:srgbClr val="a9a57c"/>
              </a:buClr>
              <a:buFont typeface="Arial"/>
              <a:buChar char="•"/>
            </a:pPr>
            <a:r>
              <a:rPr b="0" lang="de-AT" sz="2200" spc="-1" strike="noStrike">
                <a:solidFill>
                  <a:srgbClr val="2f2b20"/>
                </a:solidFill>
                <a:uFill>
                  <a:solidFill>
                    <a:srgbClr val="ffffff"/>
                  </a:solidFill>
                </a:uFill>
                <a:latin typeface="Calibri"/>
                <a:ea typeface="DejaVu Sans"/>
              </a:rPr>
              <a:t>Believe their current political involvement does not give them the power to effect real change.</a:t>
            </a:r>
            <a:endParaRPr b="0" lang="de-AT" sz="1800" spc="-1" strike="noStrike">
              <a:solidFill>
                <a:srgbClr val="000000"/>
              </a:solidFill>
              <a:uFill>
                <a:solidFill>
                  <a:srgbClr val="ffffff"/>
                </a:solidFill>
              </a:uFill>
              <a:latin typeface="Arial"/>
            </a:endParaRPr>
          </a:p>
          <a:p>
            <a:pPr marL="343080" indent="-227520">
              <a:lnSpc>
                <a:spcPct val="100000"/>
              </a:lnSpc>
              <a:spcBef>
                <a:spcPts val="439"/>
              </a:spcBef>
              <a:buClr>
                <a:srgbClr val="a9a57c"/>
              </a:buClr>
              <a:buFont typeface="Arial"/>
              <a:buChar char="•"/>
            </a:pPr>
            <a:r>
              <a:rPr b="0" lang="de-AT" sz="2200" spc="-1" strike="noStrike">
                <a:solidFill>
                  <a:srgbClr val="2f2b20"/>
                </a:solidFill>
                <a:uFill>
                  <a:solidFill>
                    <a:srgbClr val="ffffff"/>
                  </a:solidFill>
                </a:uFill>
                <a:latin typeface="Calibri"/>
                <a:ea typeface="DejaVu Sans"/>
              </a:rPr>
              <a:t>Identify with perceived victims of the social injustice they are fighting.</a:t>
            </a:r>
            <a:endParaRPr b="0" lang="de-AT" sz="1800" spc="-1" strike="noStrike">
              <a:solidFill>
                <a:srgbClr val="000000"/>
              </a:solidFill>
              <a:uFill>
                <a:solidFill>
                  <a:srgbClr val="ffffff"/>
                </a:solidFill>
              </a:uFill>
              <a:latin typeface="Arial"/>
            </a:endParaRPr>
          </a:p>
          <a:p>
            <a:pPr marL="343080" indent="-227520">
              <a:lnSpc>
                <a:spcPct val="100000"/>
              </a:lnSpc>
              <a:spcBef>
                <a:spcPts val="439"/>
              </a:spcBef>
              <a:buClr>
                <a:srgbClr val="a9a57c"/>
              </a:buClr>
              <a:buFont typeface="Arial"/>
              <a:buChar char="•"/>
            </a:pPr>
            <a:r>
              <a:rPr b="0" lang="de-AT" sz="2200" spc="-1" strike="noStrike">
                <a:solidFill>
                  <a:srgbClr val="2f2b20"/>
                </a:solidFill>
                <a:uFill>
                  <a:solidFill>
                    <a:srgbClr val="ffffff"/>
                  </a:solidFill>
                </a:uFill>
                <a:latin typeface="Calibri"/>
                <a:ea typeface="DejaVu Sans"/>
              </a:rPr>
              <a:t>Feel the need to take action rather than just talk.</a:t>
            </a:r>
            <a:endParaRPr b="0" lang="de-AT" sz="1800" spc="-1" strike="noStrike">
              <a:solidFill>
                <a:srgbClr val="000000"/>
              </a:solidFill>
              <a:uFill>
                <a:solidFill>
                  <a:srgbClr val="ffffff"/>
                </a:solidFill>
              </a:uFill>
              <a:latin typeface="Arial"/>
            </a:endParaRPr>
          </a:p>
          <a:p>
            <a:pPr marL="343080" indent="-227520">
              <a:lnSpc>
                <a:spcPct val="100000"/>
              </a:lnSpc>
              <a:spcBef>
                <a:spcPts val="439"/>
              </a:spcBef>
              <a:buClr>
                <a:srgbClr val="a9a57c"/>
              </a:buClr>
              <a:buFont typeface="Arial"/>
              <a:buChar char="•"/>
            </a:pPr>
            <a:r>
              <a:rPr b="0" lang="de-AT" sz="2200" spc="-1" strike="noStrike">
                <a:solidFill>
                  <a:srgbClr val="2f2b20"/>
                </a:solidFill>
                <a:uFill>
                  <a:solidFill>
                    <a:srgbClr val="ffffff"/>
                  </a:solidFill>
                </a:uFill>
                <a:latin typeface="Calibri"/>
                <a:ea typeface="DejaVu Sans"/>
              </a:rPr>
              <a:t>Believe that engaging in violence against the State is not immoral.</a:t>
            </a:r>
            <a:endParaRPr b="0" lang="de-AT" sz="1800" spc="-1" strike="noStrike">
              <a:solidFill>
                <a:srgbClr val="000000"/>
              </a:solidFill>
              <a:uFill>
                <a:solidFill>
                  <a:srgbClr val="ffffff"/>
                </a:solidFill>
              </a:uFill>
              <a:latin typeface="Arial"/>
            </a:endParaRPr>
          </a:p>
          <a:p>
            <a:pPr marL="343080" indent="-227520">
              <a:lnSpc>
                <a:spcPct val="100000"/>
              </a:lnSpc>
              <a:spcBef>
                <a:spcPts val="439"/>
              </a:spcBef>
              <a:buClr>
                <a:srgbClr val="a9a57c"/>
              </a:buClr>
              <a:buFont typeface="Arial"/>
              <a:buChar char="•"/>
            </a:pPr>
            <a:r>
              <a:rPr b="0" lang="de-AT" sz="2200" spc="-1" strike="noStrike">
                <a:solidFill>
                  <a:srgbClr val="2f2b20"/>
                </a:solidFill>
                <a:uFill>
                  <a:solidFill>
                    <a:srgbClr val="ffffff"/>
                  </a:solidFill>
                </a:uFill>
                <a:latin typeface="Calibri"/>
                <a:ea typeface="DejaVu Sans"/>
              </a:rPr>
              <a:t>Have friends or family sympathetic to the cause.</a:t>
            </a:r>
            <a:endParaRPr b="0" lang="de-AT" sz="1800" spc="-1" strike="noStrike">
              <a:solidFill>
                <a:srgbClr val="000000"/>
              </a:solidFill>
              <a:uFill>
                <a:solidFill>
                  <a:srgbClr val="ffffff"/>
                </a:solidFill>
              </a:uFill>
              <a:latin typeface="Arial"/>
            </a:endParaRPr>
          </a:p>
          <a:p>
            <a:pPr marL="343080" indent="-227520">
              <a:lnSpc>
                <a:spcPct val="100000"/>
              </a:lnSpc>
              <a:spcBef>
                <a:spcPts val="439"/>
              </a:spcBef>
              <a:buClr>
                <a:srgbClr val="a9a57c"/>
              </a:buClr>
              <a:buFont typeface="Arial"/>
              <a:buChar char="•"/>
            </a:pPr>
            <a:r>
              <a:rPr b="0" lang="de-AT" sz="2200" spc="-1" strike="noStrike">
                <a:solidFill>
                  <a:srgbClr val="2f2b20"/>
                </a:solidFill>
                <a:uFill>
                  <a:solidFill>
                    <a:srgbClr val="ffffff"/>
                  </a:solidFill>
                </a:uFill>
                <a:latin typeface="Calibri"/>
                <a:ea typeface="DejaVu Sans"/>
              </a:rPr>
              <a:t>Believe that joining a movement offers social &amp; psychological rewards, such as adventure, camaraderie, and a heightened sense of identity.</a:t>
            </a:r>
            <a:endParaRPr b="0" lang="de-AT" sz="1800" spc="-1" strike="noStrike">
              <a:solidFill>
                <a:srgbClr val="000000"/>
              </a:solidFill>
              <a:uFill>
                <a:solidFill>
                  <a:srgbClr val="ffffff"/>
                </a:solidFill>
              </a:uFill>
              <a:latin typeface="Arial"/>
            </a:endParaRPr>
          </a:p>
          <a:p>
            <a:pPr marL="343080" indent="-227520">
              <a:lnSpc>
                <a:spcPct val="100000"/>
              </a:lnSpc>
              <a:spcBef>
                <a:spcPts val="439"/>
              </a:spcBef>
              <a:buClr>
                <a:srgbClr val="a9a57c"/>
              </a:buClr>
              <a:buFont typeface="Arial"/>
              <a:buChar char="•"/>
            </a:pPr>
            <a:r>
              <a:rPr b="0" lang="de-AT" sz="2200" spc="-1" strike="noStrike">
                <a:solidFill>
                  <a:srgbClr val="2f2b20"/>
                </a:solidFill>
                <a:uFill>
                  <a:solidFill>
                    <a:srgbClr val="ffffff"/>
                  </a:solidFill>
                </a:uFill>
                <a:latin typeface="Calibri"/>
                <a:ea typeface="DejaVu Sans"/>
              </a:rPr>
              <a:t>A search for belonging, meaning, and/or identity appears to be a crucial motivator. (Vidino &amp; Hughes)</a:t>
            </a:r>
            <a:endParaRPr b="0" lang="de-AT" sz="1800" spc="-1" strike="noStrike">
              <a:solidFill>
                <a:srgbClr val="000000"/>
              </a:solidFill>
              <a:uFill>
                <a:solidFill>
                  <a:srgbClr val="ffffff"/>
                </a:solidFill>
              </a:uFill>
              <a:latin typeface="Arial"/>
            </a:endParaRPr>
          </a:p>
          <a:p>
            <a:pPr marL="343080" indent="-227520">
              <a:lnSpc>
                <a:spcPct val="100000"/>
              </a:lnSpc>
              <a:spcBef>
                <a:spcPts val="439"/>
              </a:spcBef>
              <a:buClr>
                <a:srgbClr val="a9a57c"/>
              </a:buClr>
              <a:buFont typeface="Arial"/>
              <a:buChar char="•"/>
            </a:pPr>
            <a:r>
              <a:rPr b="0" lang="de-AT" sz="2200" spc="-1" strike="noStrike">
                <a:solidFill>
                  <a:srgbClr val="2f2b20"/>
                </a:solidFill>
                <a:uFill>
                  <a:solidFill>
                    <a:srgbClr val="ffffff"/>
                  </a:solidFill>
                </a:uFill>
                <a:latin typeface="Calibri"/>
                <a:ea typeface="DejaVu Sans"/>
              </a:rPr>
              <a:t>Unfortunately, according to Marc Sageman (one of the best known): these individuals are far from being brainwashed – his evidence: some have families and/or went to college or graduate school.</a:t>
            </a:r>
            <a:endParaRPr b="0" lang="de-AT" sz="1800" spc="-1" strike="noStrike">
              <a:solidFill>
                <a:srgbClr val="000000"/>
              </a:solidFill>
              <a:uFill>
                <a:solidFill>
                  <a:srgbClr val="ffffff"/>
                </a:solidFill>
              </a:uFill>
              <a:latin typeface="Arial"/>
            </a:endParaRPr>
          </a:p>
        </p:txBody>
      </p:sp>
    </p:spTree>
  </p:cSld>
  <p:timing>
    <p:tnLst>
      <p:par>
        <p:cTn id="7" dur="indefinite" restart="never" nodeType="tmRoot">
          <p:childTnLst>
            <p:seq>
              <p:cTn id="8"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9" name="CustomShape 1"/>
          <p:cNvSpPr/>
          <p:nvPr/>
        </p:nvSpPr>
        <p:spPr>
          <a:xfrm>
            <a:off x="170280" y="26280"/>
            <a:ext cx="7905960" cy="1010520"/>
          </a:xfrm>
          <a:prstGeom prst="rect">
            <a:avLst/>
          </a:prstGeom>
          <a:noFill/>
          <a:ln>
            <a:noFill/>
          </a:ln>
        </p:spPr>
        <p:style>
          <a:lnRef idx="0"/>
          <a:fillRef idx="0"/>
          <a:effectRef idx="0"/>
          <a:fontRef idx="minor"/>
        </p:style>
        <p:txBody>
          <a:bodyPr lIns="90000" rIns="90000" tIns="45000" bIns="45000" anchor="ctr"/>
          <a:p>
            <a:pPr>
              <a:lnSpc>
                <a:spcPct val="100000"/>
              </a:lnSpc>
            </a:pPr>
            <a:r>
              <a:rPr b="1" lang="de-AT" sz="4600" spc="-92" strike="noStrike">
                <a:solidFill>
                  <a:srgbClr val="675e47"/>
                </a:solidFill>
                <a:uFill>
                  <a:solidFill>
                    <a:srgbClr val="ffffff"/>
                  </a:solidFill>
                </a:uFill>
                <a:latin typeface="Cambria"/>
                <a:ea typeface="DejaVu Sans"/>
              </a:rPr>
              <a:t>One View of Radicalization </a:t>
            </a:r>
            <a:r>
              <a:rPr b="0" lang="de-AT" sz="2400" spc="-92" strike="noStrike">
                <a:solidFill>
                  <a:srgbClr val="675e47"/>
                </a:solidFill>
                <a:uFill>
                  <a:solidFill>
                    <a:srgbClr val="ffffff"/>
                  </a:solidFill>
                </a:uFill>
                <a:latin typeface="Cambria"/>
                <a:ea typeface="DejaVu Sans"/>
              </a:rPr>
              <a:t>(Hughes)</a:t>
            </a:r>
            <a:endParaRPr b="0" lang="de-AT" sz="1800" spc="-1" strike="noStrike">
              <a:solidFill>
                <a:srgbClr val="000000"/>
              </a:solidFill>
              <a:uFill>
                <a:solidFill>
                  <a:srgbClr val="ffffff"/>
                </a:solidFill>
              </a:uFill>
              <a:latin typeface="Arial"/>
            </a:endParaRPr>
          </a:p>
        </p:txBody>
      </p:sp>
      <p:sp>
        <p:nvSpPr>
          <p:cNvPr id="90" name="CustomShape 2"/>
          <p:cNvSpPr/>
          <p:nvPr/>
        </p:nvSpPr>
        <p:spPr>
          <a:xfrm>
            <a:off x="301320" y="1139040"/>
            <a:ext cx="7774920" cy="5616360"/>
          </a:xfrm>
          <a:prstGeom prst="rect">
            <a:avLst/>
          </a:prstGeom>
          <a:noFill/>
          <a:ln>
            <a:noFill/>
          </a:ln>
        </p:spPr>
        <p:style>
          <a:lnRef idx="0"/>
          <a:fillRef idx="0"/>
          <a:effectRef idx="0"/>
          <a:fontRef idx="minor"/>
        </p:style>
        <p:txBody>
          <a:bodyPr lIns="90000" rIns="90000" tIns="45000" bIns="45000"/>
          <a:p>
            <a:pPr marL="343080" indent="-227520">
              <a:lnSpc>
                <a:spcPct val="100000"/>
              </a:lnSpc>
              <a:spcBef>
                <a:spcPts val="439"/>
              </a:spcBef>
              <a:buClr>
                <a:srgbClr val="a9a57c"/>
              </a:buClr>
              <a:buFont typeface="Arial"/>
              <a:buChar char="•"/>
            </a:pPr>
            <a:r>
              <a:rPr b="0" lang="de-AT" sz="2200" spc="-1" strike="noStrike">
                <a:solidFill>
                  <a:srgbClr val="2f2b20"/>
                </a:solidFill>
                <a:uFill>
                  <a:solidFill>
                    <a:srgbClr val="ffffff"/>
                  </a:solidFill>
                </a:uFill>
                <a:latin typeface="Calibri"/>
                <a:ea typeface="DejaVu Sans"/>
              </a:rPr>
              <a:t>As of Fall 2015, 250 American individuals have attempted to or succeeded in going to Syria or Iraq.</a:t>
            </a:r>
            <a:endParaRPr b="0" lang="de-AT" sz="1800" spc="-1" strike="noStrike">
              <a:solidFill>
                <a:srgbClr val="000000"/>
              </a:solidFill>
              <a:uFill>
                <a:solidFill>
                  <a:srgbClr val="ffffff"/>
                </a:solidFill>
              </a:uFill>
              <a:latin typeface="Arial"/>
            </a:endParaRPr>
          </a:p>
          <a:p>
            <a:pPr marL="343080" indent="-227520">
              <a:lnSpc>
                <a:spcPct val="100000"/>
              </a:lnSpc>
              <a:spcBef>
                <a:spcPts val="439"/>
              </a:spcBef>
              <a:buClr>
                <a:srgbClr val="a9a57c"/>
              </a:buClr>
              <a:buFont typeface="Arial"/>
              <a:buChar char="•"/>
            </a:pPr>
            <a:r>
              <a:rPr b="0" lang="de-AT" sz="2200" spc="-1" strike="noStrike">
                <a:solidFill>
                  <a:srgbClr val="2f2b20"/>
                </a:solidFill>
                <a:uFill>
                  <a:solidFill>
                    <a:srgbClr val="ffffff"/>
                  </a:solidFill>
                </a:uFill>
                <a:latin typeface="Calibri"/>
                <a:ea typeface="DejaVu Sans"/>
              </a:rPr>
              <a:t>Program on Extremism at George Washington University examined 8,000 pages of court documents, interviewed family members, and inspected online communications.</a:t>
            </a:r>
            <a:endParaRPr b="0" lang="de-AT" sz="1800" spc="-1" strike="noStrike">
              <a:solidFill>
                <a:srgbClr val="000000"/>
              </a:solidFill>
              <a:uFill>
                <a:solidFill>
                  <a:srgbClr val="ffffff"/>
                </a:solidFill>
              </a:uFill>
              <a:latin typeface="Arial"/>
            </a:endParaRPr>
          </a:p>
          <a:p>
            <a:pPr marL="343080" indent="-227520">
              <a:lnSpc>
                <a:spcPct val="100000"/>
              </a:lnSpc>
              <a:spcBef>
                <a:spcPts val="439"/>
              </a:spcBef>
              <a:buClr>
                <a:srgbClr val="a9a57c"/>
              </a:buClr>
              <a:buFont typeface="Arial"/>
              <a:buChar char="•"/>
            </a:pPr>
            <a:r>
              <a:rPr b="0" lang="de-AT" sz="2200" spc="-1" strike="noStrike">
                <a:solidFill>
                  <a:srgbClr val="2f2b20"/>
                </a:solidFill>
                <a:uFill>
                  <a:solidFill>
                    <a:srgbClr val="ffffff"/>
                  </a:solidFill>
                </a:uFill>
                <a:latin typeface="Calibri"/>
                <a:ea typeface="DejaVu Sans"/>
              </a:rPr>
              <a:t>Summary:</a:t>
            </a:r>
            <a:endParaRPr b="0" lang="de-AT" sz="1800" spc="-1" strike="noStrike">
              <a:solidFill>
                <a:srgbClr val="000000"/>
              </a:solidFill>
              <a:uFill>
                <a:solidFill>
                  <a:srgbClr val="ffffff"/>
                </a:solidFill>
              </a:uFill>
              <a:latin typeface="Arial"/>
            </a:endParaRPr>
          </a:p>
          <a:p>
            <a:pPr lvl="1" marL="640080" indent="-227520">
              <a:lnSpc>
                <a:spcPct val="100000"/>
              </a:lnSpc>
              <a:spcBef>
                <a:spcPts val="400"/>
              </a:spcBef>
              <a:buClr>
                <a:srgbClr val="9cbebd"/>
              </a:buClr>
              <a:buFont typeface="Arial"/>
              <a:buChar char="•"/>
            </a:pPr>
            <a:r>
              <a:rPr b="0" lang="de-AT" sz="2000" spc="-1" strike="noStrike">
                <a:solidFill>
                  <a:srgbClr val="2f2b20"/>
                </a:solidFill>
                <a:uFill>
                  <a:solidFill>
                    <a:srgbClr val="ffffff"/>
                  </a:solidFill>
                </a:uFill>
                <a:latin typeface="Calibri"/>
                <a:ea typeface="DejaVu Sans"/>
              </a:rPr>
              <a:t>The path to radicalization is neither linear nor predictable.</a:t>
            </a:r>
            <a:endParaRPr b="0" lang="de-AT" sz="1800" spc="-1" strike="noStrike">
              <a:solidFill>
                <a:srgbClr val="000000"/>
              </a:solidFill>
              <a:uFill>
                <a:solidFill>
                  <a:srgbClr val="ffffff"/>
                </a:solidFill>
              </a:uFill>
              <a:latin typeface="Arial"/>
            </a:endParaRPr>
          </a:p>
          <a:p>
            <a:pPr lvl="1" marL="640080" indent="-227520">
              <a:lnSpc>
                <a:spcPct val="100000"/>
              </a:lnSpc>
              <a:spcBef>
                <a:spcPts val="400"/>
              </a:spcBef>
              <a:buClr>
                <a:srgbClr val="9cbebd"/>
              </a:buClr>
              <a:buFont typeface="Arial"/>
              <a:buChar char="•"/>
            </a:pPr>
            <a:r>
              <a:rPr b="0" lang="de-AT" sz="2000" spc="-1" strike="noStrike">
                <a:solidFill>
                  <a:srgbClr val="2f2b20"/>
                </a:solidFill>
                <a:uFill>
                  <a:solidFill>
                    <a:srgbClr val="ffffff"/>
                  </a:solidFill>
                </a:uFill>
                <a:latin typeface="Calibri"/>
                <a:ea typeface="DejaVu Sans"/>
              </a:rPr>
              <a:t>Recruits were young and old, rich and poor, college graduates and high school dropouts.</a:t>
            </a:r>
            <a:endParaRPr b="0" lang="de-AT" sz="1800" spc="-1" strike="noStrike">
              <a:solidFill>
                <a:srgbClr val="000000"/>
              </a:solidFill>
              <a:uFill>
                <a:solidFill>
                  <a:srgbClr val="ffffff"/>
                </a:solidFill>
              </a:uFill>
              <a:latin typeface="Arial"/>
            </a:endParaRPr>
          </a:p>
          <a:p>
            <a:pPr lvl="1" marL="640080" indent="-227520">
              <a:lnSpc>
                <a:spcPct val="100000"/>
              </a:lnSpc>
              <a:spcBef>
                <a:spcPts val="400"/>
              </a:spcBef>
              <a:buClr>
                <a:srgbClr val="9cbebd"/>
              </a:buClr>
              <a:buFont typeface="Arial"/>
              <a:buChar char="•"/>
            </a:pPr>
            <a:r>
              <a:rPr b="0" lang="de-AT" sz="2000" spc="-1" strike="noStrike">
                <a:solidFill>
                  <a:srgbClr val="2f2b20"/>
                </a:solidFill>
                <a:uFill>
                  <a:solidFill>
                    <a:srgbClr val="ffffff"/>
                  </a:solidFill>
                </a:uFill>
                <a:latin typeface="Calibri"/>
                <a:ea typeface="DejaVu Sans"/>
              </a:rPr>
              <a:t>Some had deep knowledge of Islam; others only a superficial understanding.</a:t>
            </a:r>
            <a:endParaRPr b="0" lang="de-AT" sz="1800" spc="-1" strike="noStrike">
              <a:solidFill>
                <a:srgbClr val="000000"/>
              </a:solidFill>
              <a:uFill>
                <a:solidFill>
                  <a:srgbClr val="ffffff"/>
                </a:solidFill>
              </a:uFill>
              <a:latin typeface="Arial"/>
            </a:endParaRPr>
          </a:p>
          <a:p>
            <a:pPr lvl="1" marL="640080" indent="-227520">
              <a:lnSpc>
                <a:spcPct val="100000"/>
              </a:lnSpc>
              <a:spcBef>
                <a:spcPts val="400"/>
              </a:spcBef>
              <a:buClr>
                <a:srgbClr val="9cbebd"/>
              </a:buClr>
              <a:buFont typeface="Arial"/>
              <a:buChar char="•"/>
            </a:pPr>
            <a:r>
              <a:rPr b="0" lang="de-AT" sz="2000" spc="-1" strike="noStrike">
                <a:solidFill>
                  <a:srgbClr val="2f2b20"/>
                </a:solidFill>
                <a:uFill>
                  <a:solidFill>
                    <a:srgbClr val="ffffff"/>
                  </a:solidFill>
                </a:uFill>
                <a:latin typeface="Calibri"/>
                <a:ea typeface="DejaVu Sans"/>
              </a:rPr>
              <a:t>They shared an affinity for jihadist ideology, but supported in a variety of ways, from joining to sending money.</a:t>
            </a:r>
            <a:endParaRPr b="0" lang="de-AT" sz="1800" spc="-1" strike="noStrike">
              <a:solidFill>
                <a:srgbClr val="000000"/>
              </a:solidFill>
              <a:uFill>
                <a:solidFill>
                  <a:srgbClr val="ffffff"/>
                </a:solidFill>
              </a:uFill>
              <a:latin typeface="Arial"/>
            </a:endParaRPr>
          </a:p>
          <a:p>
            <a:pPr lvl="1" marL="640080" indent="-227520">
              <a:lnSpc>
                <a:spcPct val="100000"/>
              </a:lnSpc>
              <a:spcBef>
                <a:spcPts val="400"/>
              </a:spcBef>
              <a:buClr>
                <a:srgbClr val="9cbebd"/>
              </a:buClr>
              <a:buFont typeface="Arial"/>
              <a:buChar char="•"/>
            </a:pPr>
            <a:r>
              <a:rPr b="0" lang="de-AT" sz="2000" spc="-1" strike="noStrike">
                <a:solidFill>
                  <a:srgbClr val="2f2b20"/>
                </a:solidFill>
                <a:uFill>
                  <a:solidFill>
                    <a:srgbClr val="ffffff"/>
                  </a:solidFill>
                </a:uFill>
                <a:latin typeface="Calibri"/>
                <a:ea typeface="DejaVu Sans"/>
              </a:rPr>
              <a:t>If red flags exist, it is family members who might best spot them. Early suspicions = “parents’ intuition.”</a:t>
            </a:r>
            <a:endParaRPr b="0" lang="de-AT" sz="1800" spc="-1" strike="noStrike">
              <a:solidFill>
                <a:srgbClr val="000000"/>
              </a:solidFill>
              <a:uFill>
                <a:solidFill>
                  <a:srgbClr val="ffffff"/>
                </a:solidFill>
              </a:uFill>
              <a:latin typeface="Arial"/>
            </a:endParaRPr>
          </a:p>
        </p:txBody>
      </p:sp>
    </p:spTree>
  </p:cSld>
  <p:timing>
    <p:tnLst>
      <p:par>
        <p:cTn id="9" dur="indefinite" restart="never" nodeType="tmRoot">
          <p:childTnLst>
            <p:seq>
              <p:cTn id="10"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1" name="CustomShape 1"/>
          <p:cNvSpPr/>
          <p:nvPr/>
        </p:nvSpPr>
        <p:spPr>
          <a:xfrm>
            <a:off x="104760" y="131040"/>
            <a:ext cx="8313120" cy="705960"/>
          </a:xfrm>
          <a:prstGeom prst="rect">
            <a:avLst/>
          </a:prstGeom>
          <a:noFill/>
          <a:ln>
            <a:noFill/>
          </a:ln>
        </p:spPr>
        <p:style>
          <a:lnRef idx="0"/>
          <a:fillRef idx="0"/>
          <a:effectRef idx="0"/>
          <a:fontRef idx="minor"/>
        </p:style>
        <p:txBody>
          <a:bodyPr lIns="90000" rIns="90000" tIns="45000" bIns="45000" anchor="ctr"/>
          <a:p>
            <a:pPr>
              <a:lnSpc>
                <a:spcPct val="100000"/>
              </a:lnSpc>
            </a:pPr>
            <a:r>
              <a:rPr b="1" lang="de-AT" sz="4600" spc="-92" strike="noStrike">
                <a:solidFill>
                  <a:srgbClr val="675e47"/>
                </a:solidFill>
                <a:uFill>
                  <a:solidFill>
                    <a:srgbClr val="ffffff"/>
                  </a:solidFill>
                </a:uFill>
                <a:latin typeface="Cambria"/>
                <a:ea typeface="DejaVu Sans"/>
              </a:rPr>
              <a:t>Recruitment of Children </a:t>
            </a:r>
            <a:r>
              <a:rPr b="0" lang="de-AT" sz="2000" spc="-92" strike="noStrike">
                <a:solidFill>
                  <a:srgbClr val="675e47"/>
                </a:solidFill>
                <a:uFill>
                  <a:solidFill>
                    <a:srgbClr val="ffffff"/>
                  </a:solidFill>
                </a:uFill>
                <a:latin typeface="Cambria"/>
                <a:ea typeface="DejaVu Sans"/>
              </a:rPr>
              <a:t>(Bloom &amp; Horgan)</a:t>
            </a:r>
            <a:endParaRPr b="0" lang="de-AT" sz="1800" spc="-1" strike="noStrike">
              <a:solidFill>
                <a:srgbClr val="000000"/>
              </a:solidFill>
              <a:uFill>
                <a:solidFill>
                  <a:srgbClr val="ffffff"/>
                </a:solidFill>
              </a:uFill>
              <a:latin typeface="Arial"/>
            </a:endParaRPr>
          </a:p>
        </p:txBody>
      </p:sp>
      <p:sp>
        <p:nvSpPr>
          <p:cNvPr id="92" name="CustomShape 2"/>
          <p:cNvSpPr/>
          <p:nvPr/>
        </p:nvSpPr>
        <p:spPr>
          <a:xfrm>
            <a:off x="0" y="955800"/>
            <a:ext cx="8417880" cy="5901120"/>
          </a:xfrm>
          <a:prstGeom prst="rect">
            <a:avLst/>
          </a:prstGeom>
          <a:noFill/>
          <a:ln>
            <a:noFill/>
          </a:ln>
        </p:spPr>
        <p:style>
          <a:lnRef idx="0"/>
          <a:fillRef idx="0"/>
          <a:effectRef idx="0"/>
          <a:fontRef idx="minor"/>
        </p:style>
        <p:txBody>
          <a:bodyPr lIns="90000" rIns="90000" tIns="45000" bIns="45000"/>
          <a:p>
            <a:pPr marL="343080" indent="-227520">
              <a:lnSpc>
                <a:spcPct val="100000"/>
              </a:lnSpc>
              <a:spcBef>
                <a:spcPts val="439"/>
              </a:spcBef>
              <a:buClr>
                <a:srgbClr val="a9a57c"/>
              </a:buClr>
              <a:buFont typeface="Arial"/>
              <a:buChar char="•"/>
            </a:pPr>
            <a:r>
              <a:rPr b="0" lang="de-AT" sz="2200" spc="-1" strike="noStrike">
                <a:solidFill>
                  <a:srgbClr val="2f2b20"/>
                </a:solidFill>
                <a:uFill>
                  <a:solidFill>
                    <a:srgbClr val="ffffff"/>
                  </a:solidFill>
                </a:uFill>
                <a:latin typeface="Calibri"/>
                <a:ea typeface="DejaVu Sans"/>
              </a:rPr>
              <a:t>ISIS, Boko Haram, al-Shabab &amp; Pakistani Taliban are increasingly using children,</a:t>
            </a:r>
            <a:endParaRPr b="0" lang="de-AT" sz="1800" spc="-1" strike="noStrike">
              <a:solidFill>
                <a:srgbClr val="000000"/>
              </a:solidFill>
              <a:uFill>
                <a:solidFill>
                  <a:srgbClr val="ffffff"/>
                </a:solidFill>
              </a:uFill>
              <a:latin typeface="Arial"/>
            </a:endParaRPr>
          </a:p>
          <a:p>
            <a:pPr marL="343080" indent="-227520">
              <a:lnSpc>
                <a:spcPct val="100000"/>
              </a:lnSpc>
              <a:spcBef>
                <a:spcPts val="439"/>
              </a:spcBef>
              <a:buClr>
                <a:srgbClr val="a9a57c"/>
              </a:buClr>
              <a:buFont typeface="Arial"/>
              <a:buChar char="•"/>
            </a:pPr>
            <a:r>
              <a:rPr b="0" lang="de-AT" sz="2200" spc="-1" strike="noStrike">
                <a:solidFill>
                  <a:srgbClr val="2f2b20"/>
                </a:solidFill>
                <a:uFill>
                  <a:solidFill>
                    <a:srgbClr val="ffffff"/>
                  </a:solidFill>
                </a:uFill>
                <a:latin typeface="Calibri"/>
                <a:ea typeface="DejaVu Sans"/>
              </a:rPr>
              <a:t>Easier to indoctrinate, less likely to resist, less suspicious.</a:t>
            </a:r>
            <a:endParaRPr b="0" lang="de-AT" sz="1800" spc="-1" strike="noStrike">
              <a:solidFill>
                <a:srgbClr val="000000"/>
              </a:solidFill>
              <a:uFill>
                <a:solidFill>
                  <a:srgbClr val="ffffff"/>
                </a:solidFill>
              </a:uFill>
              <a:latin typeface="Arial"/>
            </a:endParaRPr>
          </a:p>
          <a:p>
            <a:pPr marL="343080" indent="-227520">
              <a:lnSpc>
                <a:spcPct val="100000"/>
              </a:lnSpc>
              <a:spcBef>
                <a:spcPts val="439"/>
              </a:spcBef>
              <a:buClr>
                <a:srgbClr val="a9a57c"/>
              </a:buClr>
              <a:buFont typeface="Arial"/>
              <a:buChar char="•"/>
            </a:pPr>
            <a:r>
              <a:rPr b="0" lang="de-AT" sz="2200" spc="-1" strike="noStrike">
                <a:solidFill>
                  <a:srgbClr val="2f2b20"/>
                </a:solidFill>
                <a:uFill>
                  <a:solidFill>
                    <a:srgbClr val="ffffff"/>
                  </a:solidFill>
                </a:uFill>
                <a:latin typeface="Calibri"/>
                <a:ea typeface="DejaVu Sans"/>
              </a:rPr>
              <a:t>Use of targeted propaganda, youth chapters, youth training camps.</a:t>
            </a:r>
            <a:endParaRPr b="0" lang="de-AT" sz="1800" spc="-1" strike="noStrike">
              <a:solidFill>
                <a:srgbClr val="000000"/>
              </a:solidFill>
              <a:uFill>
                <a:solidFill>
                  <a:srgbClr val="ffffff"/>
                </a:solidFill>
              </a:uFill>
              <a:latin typeface="Arial"/>
            </a:endParaRPr>
          </a:p>
          <a:p>
            <a:pPr marL="343080" indent="-227520">
              <a:lnSpc>
                <a:spcPct val="100000"/>
              </a:lnSpc>
              <a:spcBef>
                <a:spcPts val="439"/>
              </a:spcBef>
              <a:buClr>
                <a:srgbClr val="a9a57c"/>
              </a:buClr>
              <a:buFont typeface="Arial"/>
              <a:buChar char="•"/>
            </a:pPr>
            <a:r>
              <a:rPr b="0" lang="de-AT" sz="2200" spc="-1" strike="noStrike">
                <a:solidFill>
                  <a:srgbClr val="2f2b20"/>
                </a:solidFill>
                <a:uFill>
                  <a:solidFill>
                    <a:srgbClr val="ffffff"/>
                  </a:solidFill>
                </a:uFill>
                <a:latin typeface="Calibri"/>
                <a:ea typeface="DejaVu Sans"/>
              </a:rPr>
              <a:t>One al-Shabab video of 3 young boys from Minneapolis: “If you guys only knew how much fun we have over here. This is the real Disneyland. You need to come here and join us.”</a:t>
            </a:r>
            <a:endParaRPr b="0" lang="de-AT" sz="1800" spc="-1" strike="noStrike">
              <a:solidFill>
                <a:srgbClr val="000000"/>
              </a:solidFill>
              <a:uFill>
                <a:solidFill>
                  <a:srgbClr val="ffffff"/>
                </a:solidFill>
              </a:uFill>
              <a:latin typeface="Arial"/>
            </a:endParaRPr>
          </a:p>
          <a:p>
            <a:pPr marL="343080" indent="-227520">
              <a:lnSpc>
                <a:spcPct val="100000"/>
              </a:lnSpc>
              <a:spcBef>
                <a:spcPts val="439"/>
              </a:spcBef>
              <a:buClr>
                <a:srgbClr val="a9a57c"/>
              </a:buClr>
              <a:buFont typeface="Arial"/>
              <a:buChar char="•"/>
            </a:pPr>
            <a:r>
              <a:rPr b="0" lang="de-AT" sz="2200" spc="-1" strike="noStrike">
                <a:solidFill>
                  <a:srgbClr val="2f2b20"/>
                </a:solidFill>
                <a:uFill>
                  <a:solidFill>
                    <a:srgbClr val="ffffff"/>
                  </a:solidFill>
                </a:uFill>
                <a:latin typeface="Calibri"/>
                <a:ea typeface="DejaVu Sans"/>
              </a:rPr>
              <a:t>First, support roles: cook, cleaner, porter, smuggle weapons.</a:t>
            </a:r>
            <a:endParaRPr b="0" lang="de-AT" sz="1800" spc="-1" strike="noStrike">
              <a:solidFill>
                <a:srgbClr val="000000"/>
              </a:solidFill>
              <a:uFill>
                <a:solidFill>
                  <a:srgbClr val="ffffff"/>
                </a:solidFill>
              </a:uFill>
              <a:latin typeface="Arial"/>
            </a:endParaRPr>
          </a:p>
          <a:p>
            <a:pPr marL="343080" indent="-227520">
              <a:lnSpc>
                <a:spcPct val="100000"/>
              </a:lnSpc>
              <a:spcBef>
                <a:spcPts val="439"/>
              </a:spcBef>
              <a:buClr>
                <a:srgbClr val="a9a57c"/>
              </a:buClr>
              <a:buFont typeface="Arial"/>
              <a:buChar char="•"/>
            </a:pPr>
            <a:r>
              <a:rPr b="0" lang="de-AT" sz="2200" spc="-1" strike="noStrike">
                <a:solidFill>
                  <a:srgbClr val="2f2b20"/>
                </a:solidFill>
                <a:uFill>
                  <a:solidFill>
                    <a:srgbClr val="ffffff"/>
                  </a:solidFill>
                </a:uFill>
                <a:latin typeface="Calibri"/>
                <a:ea typeface="DejaVu Sans"/>
              </a:rPr>
              <a:t>Then, desensitize to violence: watch actual or videoed beheadings to shift moral viewpoint (it’s “normal”) in order to get them ready to fight or go on suicide missions.</a:t>
            </a:r>
            <a:endParaRPr b="0" lang="de-AT" sz="1800" spc="-1" strike="noStrike">
              <a:solidFill>
                <a:srgbClr val="000000"/>
              </a:solidFill>
              <a:uFill>
                <a:solidFill>
                  <a:srgbClr val="ffffff"/>
                </a:solidFill>
              </a:uFill>
              <a:latin typeface="Arial"/>
            </a:endParaRPr>
          </a:p>
          <a:p>
            <a:pPr marL="343080" indent="-227520">
              <a:lnSpc>
                <a:spcPct val="100000"/>
              </a:lnSpc>
              <a:spcBef>
                <a:spcPts val="439"/>
              </a:spcBef>
              <a:buClr>
                <a:srgbClr val="a9a57c"/>
              </a:buClr>
              <a:buFont typeface="Arial"/>
              <a:buChar char="•"/>
            </a:pPr>
            <a:r>
              <a:rPr b="0" lang="de-AT" sz="2200" spc="-1" strike="noStrike">
                <a:solidFill>
                  <a:srgbClr val="2f2b20"/>
                </a:solidFill>
                <a:uFill>
                  <a:solidFill>
                    <a:srgbClr val="ffffff"/>
                  </a:solidFill>
                </a:uFill>
                <a:latin typeface="Calibri"/>
                <a:ea typeface="DejaVu Sans"/>
              </a:rPr>
              <a:t>Intense system of indoctrination, using coercion and blackmail of family members, if necessary.</a:t>
            </a:r>
            <a:endParaRPr b="0" lang="de-AT" sz="1800" spc="-1" strike="noStrike">
              <a:solidFill>
                <a:srgbClr val="000000"/>
              </a:solidFill>
              <a:uFill>
                <a:solidFill>
                  <a:srgbClr val="ffffff"/>
                </a:solidFill>
              </a:uFill>
              <a:latin typeface="Arial"/>
            </a:endParaRPr>
          </a:p>
          <a:p>
            <a:pPr marL="343080" indent="-227520">
              <a:lnSpc>
                <a:spcPct val="100000"/>
              </a:lnSpc>
              <a:spcBef>
                <a:spcPts val="439"/>
              </a:spcBef>
              <a:buClr>
                <a:srgbClr val="a9a57c"/>
              </a:buClr>
              <a:buFont typeface="Arial"/>
              <a:buChar char="•"/>
            </a:pPr>
            <a:r>
              <a:rPr b="0" lang="de-AT" sz="2200" spc="-1" strike="noStrike">
                <a:solidFill>
                  <a:srgbClr val="2f2b20"/>
                </a:solidFill>
                <a:uFill>
                  <a:solidFill>
                    <a:srgbClr val="ffffff"/>
                  </a:solidFill>
                </a:uFill>
                <a:latin typeface="Calibri"/>
                <a:ea typeface="DejaVu Sans"/>
              </a:rPr>
              <a:t>Pakistani rehab &amp; reintegration efforts: ideological deprogamming, vocational training, and psychological treatment for PTSD.</a:t>
            </a:r>
            <a:endParaRPr b="0" lang="de-AT" sz="1800" spc="-1" strike="noStrike">
              <a:solidFill>
                <a:srgbClr val="000000"/>
              </a:solidFill>
              <a:uFill>
                <a:solidFill>
                  <a:srgbClr val="ffffff"/>
                </a:solidFill>
              </a:uFill>
              <a:latin typeface="Arial"/>
            </a:endParaRPr>
          </a:p>
        </p:txBody>
      </p:sp>
    </p:spTree>
  </p:cSld>
  <p:timing>
    <p:tnLst>
      <p:par>
        <p:cTn id="11" dur="indefinite" restart="never" nodeType="tmRoot">
          <p:childTnLst>
            <p:seq>
              <p:cTn id="12"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3" name="CustomShape 1"/>
          <p:cNvSpPr/>
          <p:nvPr/>
        </p:nvSpPr>
        <p:spPr>
          <a:xfrm>
            <a:off x="340560" y="0"/>
            <a:ext cx="7735680" cy="823680"/>
          </a:xfrm>
          <a:prstGeom prst="rect">
            <a:avLst/>
          </a:prstGeom>
          <a:noFill/>
          <a:ln>
            <a:noFill/>
          </a:ln>
        </p:spPr>
        <p:style>
          <a:lnRef idx="0"/>
          <a:fillRef idx="0"/>
          <a:effectRef idx="0"/>
          <a:fontRef idx="minor"/>
        </p:style>
        <p:txBody>
          <a:bodyPr lIns="90000" rIns="90000" tIns="45000" bIns="45000" anchor="ctr"/>
          <a:p>
            <a:pPr>
              <a:lnSpc>
                <a:spcPct val="100000"/>
              </a:lnSpc>
            </a:pPr>
            <a:r>
              <a:rPr b="1" lang="de-AT" sz="4600" spc="-92" strike="noStrike">
                <a:solidFill>
                  <a:srgbClr val="675e47"/>
                </a:solidFill>
                <a:uFill>
                  <a:solidFill>
                    <a:srgbClr val="ffffff"/>
                  </a:solidFill>
                </a:uFill>
                <a:latin typeface="Cambria"/>
                <a:ea typeface="DejaVu Sans"/>
              </a:rPr>
              <a:t>Brainwashing Children </a:t>
            </a:r>
            <a:r>
              <a:rPr b="0" lang="de-AT" sz="2400" spc="-92" strike="noStrike">
                <a:solidFill>
                  <a:srgbClr val="675e47"/>
                </a:solidFill>
                <a:uFill>
                  <a:solidFill>
                    <a:srgbClr val="ffffff"/>
                  </a:solidFill>
                </a:uFill>
                <a:latin typeface="Cambria"/>
                <a:ea typeface="DejaVu Sans"/>
              </a:rPr>
              <a:t>(Engel)</a:t>
            </a:r>
            <a:endParaRPr b="0" lang="de-AT" sz="1800" spc="-1" strike="noStrike">
              <a:solidFill>
                <a:srgbClr val="000000"/>
              </a:solidFill>
              <a:uFill>
                <a:solidFill>
                  <a:srgbClr val="ffffff"/>
                </a:solidFill>
              </a:uFill>
              <a:latin typeface="Arial"/>
            </a:endParaRPr>
          </a:p>
        </p:txBody>
      </p:sp>
      <p:sp>
        <p:nvSpPr>
          <p:cNvPr id="94" name="CustomShape 2"/>
          <p:cNvSpPr/>
          <p:nvPr/>
        </p:nvSpPr>
        <p:spPr>
          <a:xfrm>
            <a:off x="340560" y="942840"/>
            <a:ext cx="7735680" cy="5603040"/>
          </a:xfrm>
          <a:prstGeom prst="rect">
            <a:avLst/>
          </a:prstGeom>
          <a:noFill/>
          <a:ln>
            <a:noFill/>
          </a:ln>
        </p:spPr>
        <p:style>
          <a:lnRef idx="0"/>
          <a:fillRef idx="0"/>
          <a:effectRef idx="0"/>
          <a:fontRef idx="minor"/>
        </p:style>
        <p:txBody>
          <a:bodyPr lIns="90000" rIns="90000" tIns="45000" bIns="45000"/>
          <a:p>
            <a:pPr marL="343080" indent="-227520">
              <a:lnSpc>
                <a:spcPct val="100000"/>
              </a:lnSpc>
              <a:spcBef>
                <a:spcPts val="439"/>
              </a:spcBef>
              <a:buClr>
                <a:srgbClr val="a9a57c"/>
              </a:buClr>
              <a:buFont typeface="Arial"/>
              <a:buChar char="•"/>
            </a:pPr>
            <a:r>
              <a:rPr b="0" lang="de-AT" sz="2200" spc="-1" strike="noStrike">
                <a:solidFill>
                  <a:srgbClr val="2f2b20"/>
                </a:solidFill>
                <a:uFill>
                  <a:solidFill>
                    <a:srgbClr val="ffffff"/>
                  </a:solidFill>
                </a:uFill>
                <a:latin typeface="Calibri"/>
                <a:ea typeface="DejaVu Sans"/>
              </a:rPr>
              <a:t>Recruitment in phases, begins with socialization.</a:t>
            </a:r>
            <a:endParaRPr b="0" lang="de-AT" sz="1800" spc="-1" strike="noStrike">
              <a:solidFill>
                <a:srgbClr val="000000"/>
              </a:solidFill>
              <a:uFill>
                <a:solidFill>
                  <a:srgbClr val="ffffff"/>
                </a:solidFill>
              </a:uFill>
              <a:latin typeface="Arial"/>
            </a:endParaRPr>
          </a:p>
          <a:p>
            <a:pPr lvl="1" marL="640080" indent="-227520">
              <a:lnSpc>
                <a:spcPct val="100000"/>
              </a:lnSpc>
              <a:spcBef>
                <a:spcPts val="400"/>
              </a:spcBef>
              <a:buClr>
                <a:srgbClr val="9cbebd"/>
              </a:buClr>
              <a:buFont typeface="Arial"/>
              <a:buChar char="•"/>
            </a:pPr>
            <a:r>
              <a:rPr b="0" lang="de-AT" sz="2000" spc="-1" strike="noStrike">
                <a:solidFill>
                  <a:srgbClr val="2f2b20"/>
                </a:solidFill>
                <a:uFill>
                  <a:solidFill>
                    <a:srgbClr val="ffffff"/>
                  </a:solidFill>
                </a:uFill>
                <a:latin typeface="Calibri"/>
                <a:ea typeface="DejaVu Sans"/>
              </a:rPr>
              <a:t>ISIS hosts events where children given sweets &amp; little boys allowed to hold an IS flag.</a:t>
            </a:r>
            <a:endParaRPr b="0" lang="de-AT" sz="1800" spc="-1" strike="noStrike">
              <a:solidFill>
                <a:srgbClr val="000000"/>
              </a:solidFill>
              <a:uFill>
                <a:solidFill>
                  <a:srgbClr val="ffffff"/>
                </a:solidFill>
              </a:uFill>
              <a:latin typeface="Arial"/>
            </a:endParaRPr>
          </a:p>
          <a:p>
            <a:pPr lvl="1" marL="640080" indent="-227520">
              <a:lnSpc>
                <a:spcPct val="100000"/>
              </a:lnSpc>
              <a:spcBef>
                <a:spcPts val="400"/>
              </a:spcBef>
              <a:buClr>
                <a:srgbClr val="9cbebd"/>
              </a:buClr>
              <a:buFont typeface="Arial"/>
              <a:buChar char="•"/>
            </a:pPr>
            <a:r>
              <a:rPr b="0" lang="de-AT" sz="2000" spc="-1" strike="noStrike">
                <a:solidFill>
                  <a:srgbClr val="2f2b20"/>
                </a:solidFill>
                <a:uFill>
                  <a:solidFill>
                    <a:srgbClr val="ffffff"/>
                  </a:solidFill>
                </a:uFill>
                <a:latin typeface="Calibri"/>
                <a:ea typeface="DejaVu Sans"/>
              </a:rPr>
              <a:t>Then shown violent videos.</a:t>
            </a:r>
            <a:endParaRPr b="0" lang="de-AT" sz="1800" spc="-1" strike="noStrike">
              <a:solidFill>
                <a:srgbClr val="000000"/>
              </a:solidFill>
              <a:uFill>
                <a:solidFill>
                  <a:srgbClr val="ffffff"/>
                </a:solidFill>
              </a:uFill>
              <a:latin typeface="Arial"/>
            </a:endParaRPr>
          </a:p>
          <a:p>
            <a:pPr marL="343080" indent="-227520">
              <a:lnSpc>
                <a:spcPct val="100000"/>
              </a:lnSpc>
              <a:spcBef>
                <a:spcPts val="439"/>
              </a:spcBef>
              <a:buClr>
                <a:srgbClr val="a9a57c"/>
              </a:buClr>
              <a:buFont typeface="Arial"/>
              <a:buChar char="•"/>
            </a:pPr>
            <a:r>
              <a:rPr b="0" lang="de-AT" sz="2200" spc="-1" strike="noStrike">
                <a:solidFill>
                  <a:srgbClr val="2f2b20"/>
                </a:solidFill>
                <a:uFill>
                  <a:solidFill>
                    <a:srgbClr val="ffffff"/>
                  </a:solidFill>
                </a:uFill>
                <a:latin typeface="Calibri"/>
                <a:ea typeface="DejaVu Sans"/>
              </a:rPr>
              <a:t>ISIS military camps and schools: systematic indoctrination.</a:t>
            </a:r>
            <a:endParaRPr b="0" lang="de-AT" sz="1800" spc="-1" strike="noStrike">
              <a:solidFill>
                <a:srgbClr val="000000"/>
              </a:solidFill>
              <a:uFill>
                <a:solidFill>
                  <a:srgbClr val="ffffff"/>
                </a:solidFill>
              </a:uFill>
              <a:latin typeface="Arial"/>
            </a:endParaRPr>
          </a:p>
          <a:p>
            <a:pPr marL="343080" indent="-227520">
              <a:lnSpc>
                <a:spcPct val="100000"/>
              </a:lnSpc>
              <a:spcBef>
                <a:spcPts val="439"/>
              </a:spcBef>
              <a:buClr>
                <a:srgbClr val="a9a57c"/>
              </a:buClr>
              <a:buFont typeface="Arial"/>
              <a:buChar char="•"/>
            </a:pPr>
            <a:r>
              <a:rPr b="0" lang="de-AT" sz="2200" spc="-1" strike="noStrike">
                <a:solidFill>
                  <a:srgbClr val="2f2b20"/>
                </a:solidFill>
                <a:uFill>
                  <a:solidFill>
                    <a:srgbClr val="ffffff"/>
                  </a:solidFill>
                </a:uFill>
                <a:latin typeface="Calibri"/>
                <a:ea typeface="DejaVu Sans"/>
              </a:rPr>
              <a:t>Taught to pray and use weapons, desensitized to violence, given drugs to be more susceptible.</a:t>
            </a:r>
            <a:endParaRPr b="0" lang="de-AT" sz="1800" spc="-1" strike="noStrike">
              <a:solidFill>
                <a:srgbClr val="000000"/>
              </a:solidFill>
              <a:uFill>
                <a:solidFill>
                  <a:srgbClr val="ffffff"/>
                </a:solidFill>
              </a:uFill>
              <a:latin typeface="Arial"/>
            </a:endParaRPr>
          </a:p>
          <a:p>
            <a:pPr marL="343080" indent="-227520">
              <a:lnSpc>
                <a:spcPct val="100000"/>
              </a:lnSpc>
              <a:spcBef>
                <a:spcPts val="439"/>
              </a:spcBef>
              <a:buClr>
                <a:srgbClr val="a9a57c"/>
              </a:buClr>
              <a:buFont typeface="Arial"/>
              <a:buChar char="•"/>
            </a:pPr>
            <a:r>
              <a:rPr b="0" lang="de-AT" sz="2200" spc="-1" strike="noStrike">
                <a:solidFill>
                  <a:srgbClr val="2f2b20"/>
                </a:solidFill>
                <a:uFill>
                  <a:solidFill>
                    <a:srgbClr val="ffffff"/>
                  </a:solidFill>
                </a:uFill>
                <a:latin typeface="Calibri"/>
                <a:ea typeface="DejaVu Sans"/>
              </a:rPr>
              <a:t>Practice beheading with blond dolls in orange jumpsuits.</a:t>
            </a:r>
            <a:endParaRPr b="0" lang="de-AT" sz="1800" spc="-1" strike="noStrike">
              <a:solidFill>
                <a:srgbClr val="000000"/>
              </a:solidFill>
              <a:uFill>
                <a:solidFill>
                  <a:srgbClr val="ffffff"/>
                </a:solidFill>
              </a:uFill>
              <a:latin typeface="Arial"/>
            </a:endParaRPr>
          </a:p>
          <a:p>
            <a:pPr marL="343080" indent="-227520">
              <a:lnSpc>
                <a:spcPct val="100000"/>
              </a:lnSpc>
              <a:spcBef>
                <a:spcPts val="439"/>
              </a:spcBef>
              <a:buClr>
                <a:srgbClr val="a9a57c"/>
              </a:buClr>
              <a:buFont typeface="Arial"/>
              <a:buChar char="•"/>
            </a:pPr>
            <a:r>
              <a:rPr b="0" lang="de-AT" sz="2200" spc="-1" strike="noStrike">
                <a:solidFill>
                  <a:srgbClr val="2f2b20"/>
                </a:solidFill>
                <a:uFill>
                  <a:solidFill>
                    <a:srgbClr val="ffffff"/>
                  </a:solidFill>
                </a:uFill>
                <a:latin typeface="Calibri"/>
                <a:ea typeface="DejaVu Sans"/>
              </a:rPr>
              <a:t>Learn songs that call people to engage in jihad.</a:t>
            </a:r>
            <a:endParaRPr b="0" lang="de-AT" sz="1800" spc="-1" strike="noStrike">
              <a:solidFill>
                <a:srgbClr val="000000"/>
              </a:solidFill>
              <a:uFill>
                <a:solidFill>
                  <a:srgbClr val="ffffff"/>
                </a:solidFill>
              </a:uFill>
              <a:latin typeface="Arial"/>
            </a:endParaRPr>
          </a:p>
          <a:p>
            <a:pPr marL="343080" indent="-227520">
              <a:lnSpc>
                <a:spcPct val="100000"/>
              </a:lnSpc>
              <a:spcBef>
                <a:spcPts val="439"/>
              </a:spcBef>
              <a:buClr>
                <a:srgbClr val="a9a57c"/>
              </a:buClr>
              <a:buFont typeface="Arial"/>
              <a:buChar char="•"/>
            </a:pPr>
            <a:r>
              <a:rPr b="0" lang="de-AT" sz="2200" spc="-1" strike="noStrike">
                <a:solidFill>
                  <a:srgbClr val="2f2b20"/>
                </a:solidFill>
                <a:uFill>
                  <a:solidFill>
                    <a:srgbClr val="ffffff"/>
                  </a:solidFill>
                </a:uFill>
                <a:latin typeface="Calibri"/>
                <a:ea typeface="DejaVu Sans"/>
              </a:rPr>
              <a:t>ISIS has its own textbooks catering to its radical ideology.</a:t>
            </a:r>
            <a:endParaRPr b="0" lang="de-AT" sz="1800" spc="-1" strike="noStrike">
              <a:solidFill>
                <a:srgbClr val="000000"/>
              </a:solidFill>
              <a:uFill>
                <a:solidFill>
                  <a:srgbClr val="ffffff"/>
                </a:solidFill>
              </a:uFill>
              <a:latin typeface="Arial"/>
            </a:endParaRPr>
          </a:p>
          <a:p>
            <a:pPr lvl="1" marL="640080" indent="-227520">
              <a:lnSpc>
                <a:spcPct val="100000"/>
              </a:lnSpc>
              <a:spcBef>
                <a:spcPts val="400"/>
              </a:spcBef>
              <a:buClr>
                <a:srgbClr val="9cbebd"/>
              </a:buClr>
              <a:buFont typeface="Arial"/>
              <a:buChar char="•"/>
            </a:pPr>
            <a:r>
              <a:rPr b="0" lang="de-AT" sz="2000" spc="-1" strike="noStrike">
                <a:solidFill>
                  <a:srgbClr val="2f2b20"/>
                </a:solidFill>
                <a:uFill>
                  <a:solidFill>
                    <a:srgbClr val="ffffff"/>
                  </a:solidFill>
                </a:uFill>
                <a:latin typeface="Calibri"/>
                <a:ea typeface="DejaVu Sans"/>
              </a:rPr>
              <a:t>Weapons and tanks are used to illustrate math problems.</a:t>
            </a:r>
            <a:endParaRPr b="0" lang="de-AT" sz="1800" spc="-1" strike="noStrike">
              <a:solidFill>
                <a:srgbClr val="000000"/>
              </a:solidFill>
              <a:uFill>
                <a:solidFill>
                  <a:srgbClr val="ffffff"/>
                </a:solidFill>
              </a:uFill>
              <a:latin typeface="Arial"/>
            </a:endParaRPr>
          </a:p>
          <a:p>
            <a:pPr lvl="1" marL="640080" indent="-227520">
              <a:lnSpc>
                <a:spcPct val="100000"/>
              </a:lnSpc>
              <a:spcBef>
                <a:spcPts val="400"/>
              </a:spcBef>
              <a:buClr>
                <a:srgbClr val="9cbebd"/>
              </a:buClr>
              <a:buFont typeface="Arial"/>
              <a:buChar char="•"/>
            </a:pPr>
            <a:r>
              <a:rPr b="0" lang="de-AT" sz="2000" spc="-1" strike="noStrike">
                <a:solidFill>
                  <a:srgbClr val="2f2b20"/>
                </a:solidFill>
                <a:uFill>
                  <a:solidFill>
                    <a:srgbClr val="ffffff"/>
                  </a:solidFill>
                </a:uFill>
                <a:latin typeface="Calibri"/>
                <a:ea typeface="DejaVu Sans"/>
              </a:rPr>
              <a:t>Chapters on Western gov’ts: each is a form of idolatry.</a:t>
            </a:r>
            <a:endParaRPr b="0" lang="de-AT" sz="1800" spc="-1" strike="noStrike">
              <a:solidFill>
                <a:srgbClr val="000000"/>
              </a:solidFill>
              <a:uFill>
                <a:solidFill>
                  <a:srgbClr val="ffffff"/>
                </a:solidFill>
              </a:uFill>
              <a:latin typeface="Arial"/>
            </a:endParaRPr>
          </a:p>
          <a:p>
            <a:pPr lvl="1" marL="640080" indent="-227520">
              <a:lnSpc>
                <a:spcPct val="100000"/>
              </a:lnSpc>
              <a:spcBef>
                <a:spcPts val="400"/>
              </a:spcBef>
              <a:buClr>
                <a:srgbClr val="9cbebd"/>
              </a:buClr>
              <a:buFont typeface="Arial"/>
              <a:buChar char="•"/>
            </a:pPr>
            <a:r>
              <a:rPr b="0" lang="de-AT" sz="2000" spc="-1" strike="noStrike">
                <a:solidFill>
                  <a:srgbClr val="2f2b20"/>
                </a:solidFill>
                <a:uFill>
                  <a:solidFill>
                    <a:srgbClr val="ffffff"/>
                  </a:solidFill>
                </a:uFill>
                <a:latin typeface="Calibri"/>
                <a:ea typeface="DejaVu Sans"/>
              </a:rPr>
              <a:t>God has given ISIS the authority to punish/kill unbelievers.</a:t>
            </a:r>
            <a:endParaRPr b="0" lang="de-AT" sz="1800" spc="-1" strike="noStrike">
              <a:solidFill>
                <a:srgbClr val="000000"/>
              </a:solidFill>
              <a:uFill>
                <a:solidFill>
                  <a:srgbClr val="ffffff"/>
                </a:solidFill>
              </a:uFill>
              <a:latin typeface="Arial"/>
            </a:endParaRPr>
          </a:p>
          <a:p>
            <a:pPr>
              <a:lnSpc>
                <a:spcPct val="100000"/>
              </a:lnSpc>
              <a:spcBef>
                <a:spcPts val="439"/>
              </a:spcBef>
            </a:pPr>
            <a:endParaRPr b="0" lang="de-AT" sz="1800" spc="-1" strike="noStrike">
              <a:solidFill>
                <a:srgbClr val="000000"/>
              </a:solidFill>
              <a:uFill>
                <a:solidFill>
                  <a:srgbClr val="ffffff"/>
                </a:solidFill>
              </a:uFill>
              <a:latin typeface="Arial"/>
            </a:endParaRPr>
          </a:p>
        </p:txBody>
      </p:sp>
    </p:spTree>
  </p:cSld>
  <p:timing>
    <p:tnLst>
      <p:par>
        <p:cTn id="13" dur="indefinite" restart="never" nodeType="tmRoot">
          <p:childTnLst>
            <p:seq>
              <p:cTn id="14"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5" name="CustomShape 1"/>
          <p:cNvSpPr/>
          <p:nvPr/>
        </p:nvSpPr>
        <p:spPr>
          <a:xfrm>
            <a:off x="0" y="0"/>
            <a:ext cx="8430840" cy="993960"/>
          </a:xfrm>
          <a:prstGeom prst="rect">
            <a:avLst/>
          </a:prstGeom>
          <a:noFill/>
          <a:ln>
            <a:noFill/>
          </a:ln>
        </p:spPr>
        <p:style>
          <a:lnRef idx="0"/>
          <a:fillRef idx="0"/>
          <a:effectRef idx="0"/>
          <a:fontRef idx="minor"/>
        </p:style>
        <p:txBody>
          <a:bodyPr lIns="90000" rIns="90000" tIns="45000" bIns="45000" anchor="ctr"/>
          <a:p>
            <a:pPr>
              <a:lnSpc>
                <a:spcPct val="100000"/>
              </a:lnSpc>
            </a:pPr>
            <a:r>
              <a:rPr b="1" lang="de-AT" sz="4600" spc="-92" strike="noStrike">
                <a:solidFill>
                  <a:srgbClr val="675e47"/>
                </a:solidFill>
                <a:uFill>
                  <a:solidFill>
                    <a:srgbClr val="ffffff"/>
                  </a:solidFill>
                </a:uFill>
                <a:latin typeface="Cambria"/>
                <a:ea typeface="DejaVu Sans"/>
              </a:rPr>
              <a:t>Radicalization via the Internet </a:t>
            </a:r>
            <a:r>
              <a:rPr b="1" lang="de-AT" sz="2000" spc="-92" strike="noStrike">
                <a:solidFill>
                  <a:srgbClr val="675e47"/>
                </a:solidFill>
                <a:uFill>
                  <a:solidFill>
                    <a:srgbClr val="ffffff"/>
                  </a:solidFill>
                </a:uFill>
                <a:latin typeface="Cambria"/>
                <a:ea typeface="DejaVu Sans"/>
              </a:rPr>
              <a:t>(Hughes)</a:t>
            </a:r>
            <a:endParaRPr b="0" lang="de-AT" sz="1800" spc="-1" strike="noStrike">
              <a:solidFill>
                <a:srgbClr val="000000"/>
              </a:solidFill>
              <a:uFill>
                <a:solidFill>
                  <a:srgbClr val="ffffff"/>
                </a:solidFill>
              </a:uFill>
              <a:latin typeface="Arial"/>
            </a:endParaRPr>
          </a:p>
        </p:txBody>
      </p:sp>
      <p:sp>
        <p:nvSpPr>
          <p:cNvPr id="96" name="CustomShape 2"/>
          <p:cNvSpPr/>
          <p:nvPr/>
        </p:nvSpPr>
        <p:spPr>
          <a:xfrm>
            <a:off x="234720" y="1113120"/>
            <a:ext cx="7986960" cy="5600880"/>
          </a:xfrm>
          <a:prstGeom prst="rect">
            <a:avLst/>
          </a:prstGeom>
          <a:noFill/>
          <a:ln>
            <a:noFill/>
          </a:ln>
        </p:spPr>
        <p:style>
          <a:lnRef idx="0"/>
          <a:fillRef idx="0"/>
          <a:effectRef idx="0"/>
          <a:fontRef idx="minor"/>
        </p:style>
        <p:txBody>
          <a:bodyPr lIns="90000" rIns="90000" tIns="45000" bIns="45000"/>
          <a:p>
            <a:pPr marL="343080" indent="-227520">
              <a:lnSpc>
                <a:spcPct val="100000"/>
              </a:lnSpc>
              <a:spcBef>
                <a:spcPts val="439"/>
              </a:spcBef>
              <a:buClr>
                <a:srgbClr val="a9a57c"/>
              </a:buClr>
              <a:buFont typeface="Arial"/>
              <a:buChar char="•"/>
            </a:pPr>
            <a:r>
              <a:rPr b="0" lang="de-AT" sz="2200" spc="-1" strike="noStrike">
                <a:solidFill>
                  <a:srgbClr val="2f2b20"/>
                </a:solidFill>
                <a:uFill>
                  <a:solidFill>
                    <a:srgbClr val="ffffff"/>
                  </a:solidFill>
                </a:uFill>
                <a:latin typeface="Calibri"/>
                <a:ea typeface="DejaVu Sans"/>
              </a:rPr>
              <a:t>Vastly overblown &amp; over-simplification to say the Internet is the driving factor.</a:t>
            </a:r>
            <a:endParaRPr b="0" lang="de-AT" sz="1800" spc="-1" strike="noStrike">
              <a:solidFill>
                <a:srgbClr val="000000"/>
              </a:solidFill>
              <a:uFill>
                <a:solidFill>
                  <a:srgbClr val="ffffff"/>
                </a:solidFill>
              </a:uFill>
              <a:latin typeface="Arial"/>
            </a:endParaRPr>
          </a:p>
          <a:p>
            <a:pPr marL="343080" indent="-227520">
              <a:lnSpc>
                <a:spcPct val="100000"/>
              </a:lnSpc>
              <a:spcBef>
                <a:spcPts val="439"/>
              </a:spcBef>
              <a:buClr>
                <a:srgbClr val="a9a57c"/>
              </a:buClr>
              <a:buFont typeface="Arial"/>
              <a:buChar char="•"/>
            </a:pPr>
            <a:r>
              <a:rPr b="0" lang="de-AT" sz="2200" spc="-1" strike="noStrike">
                <a:solidFill>
                  <a:srgbClr val="2f2b20"/>
                </a:solidFill>
                <a:uFill>
                  <a:solidFill>
                    <a:srgbClr val="ffffff"/>
                  </a:solidFill>
                </a:uFill>
                <a:latin typeface="Calibri"/>
                <a:ea typeface="DejaVu Sans"/>
              </a:rPr>
              <a:t>In most cases, U.S.-based individuals cultivated and strengthened their interest in ISIS’s narrative through in-person relationships. Small handful of sympathizers’ radicalization occurred exclusively in the digital domain.</a:t>
            </a:r>
            <a:endParaRPr b="0" lang="de-AT" sz="1800" spc="-1" strike="noStrike">
              <a:solidFill>
                <a:srgbClr val="000000"/>
              </a:solidFill>
              <a:uFill>
                <a:solidFill>
                  <a:srgbClr val="ffffff"/>
                </a:solidFill>
              </a:uFill>
              <a:latin typeface="Arial"/>
            </a:endParaRPr>
          </a:p>
          <a:p>
            <a:pPr marL="343080" indent="-227520">
              <a:lnSpc>
                <a:spcPct val="100000"/>
              </a:lnSpc>
              <a:spcBef>
                <a:spcPts val="439"/>
              </a:spcBef>
              <a:buClr>
                <a:srgbClr val="a9a57c"/>
              </a:buClr>
              <a:buFont typeface="Arial"/>
              <a:buChar char="•"/>
            </a:pPr>
            <a:r>
              <a:rPr b="0" lang="de-AT" sz="2200" spc="-1" strike="noStrike">
                <a:solidFill>
                  <a:srgbClr val="2f2b20"/>
                </a:solidFill>
                <a:uFill>
                  <a:solidFill>
                    <a:srgbClr val="ffffff"/>
                  </a:solidFill>
                </a:uFill>
                <a:latin typeface="Calibri"/>
                <a:ea typeface="DejaVu Sans"/>
              </a:rPr>
              <a:t>Online environment allows for greater interaction because of ease of accessibility, but is not the crucial element.</a:t>
            </a:r>
            <a:endParaRPr b="0" lang="de-AT" sz="1800" spc="-1" strike="noStrike">
              <a:solidFill>
                <a:srgbClr val="000000"/>
              </a:solidFill>
              <a:uFill>
                <a:solidFill>
                  <a:srgbClr val="ffffff"/>
                </a:solidFill>
              </a:uFill>
              <a:latin typeface="Arial"/>
            </a:endParaRPr>
          </a:p>
          <a:p>
            <a:pPr marL="343080" indent="-227520">
              <a:lnSpc>
                <a:spcPct val="100000"/>
              </a:lnSpc>
              <a:spcBef>
                <a:spcPts val="439"/>
              </a:spcBef>
              <a:buClr>
                <a:srgbClr val="a9a57c"/>
              </a:buClr>
              <a:buFont typeface="Arial"/>
              <a:buChar char="•"/>
            </a:pPr>
            <a:r>
              <a:rPr b="0" lang="de-AT" sz="2200" spc="-1" strike="noStrike">
                <a:solidFill>
                  <a:srgbClr val="2f2b20"/>
                </a:solidFill>
                <a:uFill>
                  <a:solidFill>
                    <a:srgbClr val="ffffff"/>
                  </a:solidFill>
                </a:uFill>
                <a:latin typeface="Calibri"/>
                <a:ea typeface="DejaVu Sans"/>
              </a:rPr>
              <a:t>In a review of 100 ISIS-related legal cases, friends, families, and romantic partners more tangibly influenced the radicalization process. School, sports, and local community centers also play a role in ISIS sympathizers finding in-the-flesh fellow travelers.</a:t>
            </a:r>
            <a:endParaRPr b="0" lang="de-AT" sz="1800" spc="-1" strike="noStrike">
              <a:solidFill>
                <a:srgbClr val="000000"/>
              </a:solidFill>
              <a:uFill>
                <a:solidFill>
                  <a:srgbClr val="ffffff"/>
                </a:solidFill>
              </a:uFill>
              <a:latin typeface="Arial"/>
            </a:endParaRPr>
          </a:p>
          <a:p>
            <a:pPr marL="343080" indent="-227520">
              <a:lnSpc>
                <a:spcPct val="100000"/>
              </a:lnSpc>
              <a:spcBef>
                <a:spcPts val="439"/>
              </a:spcBef>
              <a:buClr>
                <a:srgbClr val="a9a57c"/>
              </a:buClr>
              <a:buFont typeface="Arial"/>
              <a:buChar char="•"/>
            </a:pPr>
            <a:r>
              <a:rPr b="0" lang="de-AT" sz="2200" spc="-1" strike="noStrike">
                <a:solidFill>
                  <a:srgbClr val="2f2b20"/>
                </a:solidFill>
                <a:uFill>
                  <a:solidFill>
                    <a:srgbClr val="ffffff"/>
                  </a:solidFill>
                </a:uFill>
                <a:latin typeface="Calibri"/>
                <a:ea typeface="DejaVu Sans"/>
              </a:rPr>
              <a:t>Because the U.S. doesn’t have on-site extremist organizations to provide in-person support, American sympathizers tend to go to the Internet for greater validation.</a:t>
            </a:r>
            <a:endParaRPr b="0" lang="de-AT" sz="1800" spc="-1" strike="noStrike">
              <a:solidFill>
                <a:srgbClr val="000000"/>
              </a:solidFill>
              <a:uFill>
                <a:solidFill>
                  <a:srgbClr val="ffffff"/>
                </a:solidFill>
              </a:uFill>
              <a:latin typeface="Arial"/>
            </a:endParaRPr>
          </a:p>
        </p:txBody>
      </p:sp>
    </p:spTree>
  </p:cSld>
  <p:timing>
    <p:tnLst>
      <p:par>
        <p:cTn id="15" dur="indefinite" restart="never" nodeType="tmRoot">
          <p:childTnLst>
            <p:seq>
              <p:cTn id="16" nodeType="mainSeq"/>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7" name="CustomShape 1"/>
          <p:cNvSpPr/>
          <p:nvPr/>
        </p:nvSpPr>
        <p:spPr>
          <a:xfrm>
            <a:off x="0" y="0"/>
            <a:ext cx="8470080" cy="784440"/>
          </a:xfrm>
          <a:prstGeom prst="rect">
            <a:avLst/>
          </a:prstGeom>
          <a:noFill/>
          <a:ln>
            <a:noFill/>
          </a:ln>
        </p:spPr>
        <p:style>
          <a:lnRef idx="0"/>
          <a:fillRef idx="0"/>
          <a:effectRef idx="0"/>
          <a:fontRef idx="minor"/>
        </p:style>
        <p:txBody>
          <a:bodyPr lIns="90000" rIns="90000" tIns="45000" bIns="45000" anchor="ctr"/>
          <a:p>
            <a:pPr>
              <a:lnSpc>
                <a:spcPct val="100000"/>
              </a:lnSpc>
            </a:pPr>
            <a:r>
              <a:rPr b="1" lang="de-AT" sz="3600" spc="-92" strike="noStrike">
                <a:solidFill>
                  <a:srgbClr val="675e47"/>
                </a:solidFill>
                <a:uFill>
                  <a:solidFill>
                    <a:srgbClr val="ffffff"/>
                  </a:solidFill>
                </a:uFill>
                <a:latin typeface="Cambria"/>
                <a:ea typeface="DejaVu Sans"/>
              </a:rPr>
              <a:t>Radicalization of U.S.-Foreign Fighters </a:t>
            </a:r>
            <a:r>
              <a:rPr b="1" lang="de-AT" sz="2000" spc="-92" strike="noStrike">
                <a:solidFill>
                  <a:srgbClr val="675e47"/>
                </a:solidFill>
                <a:uFill>
                  <a:solidFill>
                    <a:srgbClr val="ffffff"/>
                  </a:solidFill>
                </a:uFill>
                <a:latin typeface="Cambria"/>
                <a:ea typeface="DejaVu Sans"/>
              </a:rPr>
              <a:t>(START) </a:t>
            </a:r>
            <a:endParaRPr b="0" lang="de-AT" sz="1800" spc="-1" strike="noStrike">
              <a:solidFill>
                <a:srgbClr val="000000"/>
              </a:solidFill>
              <a:uFill>
                <a:solidFill>
                  <a:srgbClr val="ffffff"/>
                </a:solidFill>
              </a:uFill>
              <a:latin typeface="Arial"/>
            </a:endParaRPr>
          </a:p>
        </p:txBody>
      </p:sp>
      <p:sp>
        <p:nvSpPr>
          <p:cNvPr id="98" name="CustomShape 2"/>
          <p:cNvSpPr/>
          <p:nvPr/>
        </p:nvSpPr>
        <p:spPr>
          <a:xfrm>
            <a:off x="170280" y="942840"/>
            <a:ext cx="8156160" cy="5914080"/>
          </a:xfrm>
          <a:prstGeom prst="rect">
            <a:avLst/>
          </a:prstGeom>
          <a:noFill/>
          <a:ln>
            <a:noFill/>
          </a:ln>
        </p:spPr>
        <p:style>
          <a:lnRef idx="0"/>
          <a:fillRef idx="0"/>
          <a:effectRef idx="0"/>
          <a:fontRef idx="minor"/>
        </p:style>
        <p:txBody>
          <a:bodyPr lIns="90000" rIns="90000" tIns="45000" bIns="45000"/>
          <a:p>
            <a:pPr marL="343080" indent="-227520">
              <a:lnSpc>
                <a:spcPct val="100000"/>
              </a:lnSpc>
              <a:spcBef>
                <a:spcPts val="439"/>
              </a:spcBef>
              <a:buClr>
                <a:srgbClr val="a9a57c"/>
              </a:buClr>
              <a:buFont typeface="Arial"/>
              <a:buChar char="•"/>
            </a:pPr>
            <a:r>
              <a:rPr b="0" lang="de-AT" sz="2200" spc="-1" strike="noStrike">
                <a:solidFill>
                  <a:srgbClr val="2f2b20"/>
                </a:solidFill>
                <a:uFill>
                  <a:solidFill>
                    <a:srgbClr val="ffffff"/>
                  </a:solidFill>
                </a:uFill>
                <a:latin typeface="Calibri"/>
                <a:ea typeface="DejaVu Sans"/>
              </a:rPr>
              <a:t>Database of 242 individuals: left, expressed an interest in leaving or attempted to leave to support foreign non-state armed group or regime.</a:t>
            </a:r>
            <a:endParaRPr b="0" lang="de-AT" sz="1800" spc="-1" strike="noStrike">
              <a:solidFill>
                <a:srgbClr val="000000"/>
              </a:solidFill>
              <a:uFill>
                <a:solidFill>
                  <a:srgbClr val="ffffff"/>
                </a:solidFill>
              </a:uFill>
              <a:latin typeface="Arial"/>
            </a:endParaRPr>
          </a:p>
          <a:p>
            <a:pPr marL="343080" indent="-227520">
              <a:lnSpc>
                <a:spcPct val="100000"/>
              </a:lnSpc>
              <a:spcBef>
                <a:spcPts val="439"/>
              </a:spcBef>
              <a:buClr>
                <a:srgbClr val="a9a57c"/>
              </a:buClr>
              <a:buFont typeface="Arial"/>
              <a:buChar char="•"/>
            </a:pPr>
            <a:r>
              <a:rPr b="0" lang="de-AT" sz="2200" spc="-1" strike="noStrike">
                <a:solidFill>
                  <a:srgbClr val="2f2b20"/>
                </a:solidFill>
                <a:uFill>
                  <a:solidFill>
                    <a:srgbClr val="ffffff"/>
                  </a:solidFill>
                </a:uFill>
                <a:latin typeface="Calibri"/>
                <a:ea typeface="DejaVu Sans"/>
              </a:rPr>
              <a:t>As of 2015, from 25 states, most to join ISIS, al-Qaeda, al-Shabab or the Taliban.</a:t>
            </a:r>
            <a:endParaRPr b="0" lang="de-AT" sz="1800" spc="-1" strike="noStrike">
              <a:solidFill>
                <a:srgbClr val="000000"/>
              </a:solidFill>
              <a:uFill>
                <a:solidFill>
                  <a:srgbClr val="ffffff"/>
                </a:solidFill>
              </a:uFill>
              <a:latin typeface="Arial"/>
            </a:endParaRPr>
          </a:p>
          <a:p>
            <a:pPr marL="343080" indent="-227520">
              <a:lnSpc>
                <a:spcPct val="100000"/>
              </a:lnSpc>
              <a:spcBef>
                <a:spcPts val="439"/>
              </a:spcBef>
              <a:buClr>
                <a:srgbClr val="a9a57c"/>
              </a:buClr>
              <a:buFont typeface="Arial"/>
              <a:buChar char="•"/>
            </a:pPr>
            <a:r>
              <a:rPr b="0" lang="de-AT" sz="2200" spc="-1" strike="noStrike">
                <a:solidFill>
                  <a:srgbClr val="2f2b20"/>
                </a:solidFill>
                <a:uFill>
                  <a:solidFill>
                    <a:srgbClr val="ffffff"/>
                  </a:solidFill>
                </a:uFill>
                <a:latin typeface="Calibri"/>
                <a:ea typeface="DejaVu Sans"/>
              </a:rPr>
              <a:t>Median age at departure 24 years old; 86% Internet primary role.</a:t>
            </a:r>
            <a:endParaRPr b="0" lang="de-AT" sz="1800" spc="-1" strike="noStrike">
              <a:solidFill>
                <a:srgbClr val="000000"/>
              </a:solidFill>
              <a:uFill>
                <a:solidFill>
                  <a:srgbClr val="ffffff"/>
                </a:solidFill>
              </a:uFill>
              <a:latin typeface="Arial"/>
            </a:endParaRPr>
          </a:p>
          <a:p>
            <a:pPr marL="343080" indent="-227520">
              <a:lnSpc>
                <a:spcPct val="100000"/>
              </a:lnSpc>
              <a:spcBef>
                <a:spcPts val="439"/>
              </a:spcBef>
              <a:buClr>
                <a:srgbClr val="a9a57c"/>
              </a:buClr>
              <a:buFont typeface="Arial"/>
              <a:buChar char="•"/>
            </a:pPr>
            <a:r>
              <a:rPr b="0" lang="de-AT" sz="2200" spc="-1" strike="noStrike">
                <a:solidFill>
                  <a:srgbClr val="2f2b20"/>
                </a:solidFill>
                <a:uFill>
                  <a:solidFill>
                    <a:srgbClr val="ffffff"/>
                  </a:solidFill>
                </a:uFill>
                <a:latin typeface="Calibri"/>
                <a:ea typeface="DejaVu Sans"/>
              </a:rPr>
              <a:t>42% experienced a religious awakening prior to radicalizing.</a:t>
            </a:r>
            <a:endParaRPr b="0" lang="de-AT" sz="1800" spc="-1" strike="noStrike">
              <a:solidFill>
                <a:srgbClr val="000000"/>
              </a:solidFill>
              <a:uFill>
                <a:solidFill>
                  <a:srgbClr val="ffffff"/>
                </a:solidFill>
              </a:uFill>
              <a:latin typeface="Arial"/>
            </a:endParaRPr>
          </a:p>
          <a:p>
            <a:pPr marL="343080" indent="-227520">
              <a:lnSpc>
                <a:spcPct val="100000"/>
              </a:lnSpc>
              <a:spcBef>
                <a:spcPts val="439"/>
              </a:spcBef>
              <a:buClr>
                <a:srgbClr val="a9a57c"/>
              </a:buClr>
              <a:buFont typeface="Arial"/>
              <a:buChar char="•"/>
            </a:pPr>
            <a:r>
              <a:rPr b="0" lang="de-AT" sz="2200" spc="-1" strike="noStrike">
                <a:solidFill>
                  <a:srgbClr val="2f2b20"/>
                </a:solidFill>
                <a:uFill>
                  <a:solidFill>
                    <a:srgbClr val="ffffff"/>
                  </a:solidFill>
                </a:uFill>
                <a:latin typeface="Calibri"/>
                <a:ea typeface="DejaVu Sans"/>
              </a:rPr>
              <a:t>12% experienced a traumatic event that contributed to their radicalization.</a:t>
            </a:r>
            <a:endParaRPr b="0" lang="de-AT" sz="1800" spc="-1" strike="noStrike">
              <a:solidFill>
                <a:srgbClr val="000000"/>
              </a:solidFill>
              <a:uFill>
                <a:solidFill>
                  <a:srgbClr val="ffffff"/>
                </a:solidFill>
              </a:uFill>
              <a:latin typeface="Arial"/>
            </a:endParaRPr>
          </a:p>
          <a:p>
            <a:pPr marL="343080" indent="-227520">
              <a:lnSpc>
                <a:spcPct val="100000"/>
              </a:lnSpc>
              <a:spcBef>
                <a:spcPts val="439"/>
              </a:spcBef>
              <a:buClr>
                <a:srgbClr val="a9a57c"/>
              </a:buClr>
              <a:buFont typeface="Arial"/>
              <a:buChar char="•"/>
            </a:pPr>
            <a:r>
              <a:rPr b="0" lang="de-AT" sz="2200" spc="-1" strike="noStrike">
                <a:solidFill>
                  <a:srgbClr val="2f2b20"/>
                </a:solidFill>
                <a:uFill>
                  <a:solidFill>
                    <a:srgbClr val="ffffff"/>
                  </a:solidFill>
                </a:uFill>
                <a:latin typeface="Calibri"/>
                <a:ea typeface="DejaVu Sans"/>
              </a:rPr>
              <a:t>Since 2002, radicalization duration decreasing: 16.3 to 9.8 months.</a:t>
            </a:r>
            <a:endParaRPr b="0" lang="de-AT" sz="1800" spc="-1" strike="noStrike">
              <a:solidFill>
                <a:srgbClr val="000000"/>
              </a:solidFill>
              <a:uFill>
                <a:solidFill>
                  <a:srgbClr val="ffffff"/>
                </a:solidFill>
              </a:uFill>
              <a:latin typeface="Arial"/>
            </a:endParaRPr>
          </a:p>
          <a:p>
            <a:pPr marL="343080" indent="-227520">
              <a:lnSpc>
                <a:spcPct val="100000"/>
              </a:lnSpc>
              <a:spcBef>
                <a:spcPts val="439"/>
              </a:spcBef>
              <a:buClr>
                <a:srgbClr val="a9a57c"/>
              </a:buClr>
              <a:buFont typeface="Arial"/>
              <a:buChar char="•"/>
            </a:pPr>
            <a:r>
              <a:rPr b="0" lang="de-AT" sz="2200" spc="-1" strike="noStrike">
                <a:solidFill>
                  <a:srgbClr val="2f2b20"/>
                </a:solidFill>
                <a:uFill>
                  <a:solidFill>
                    <a:srgbClr val="ffffff"/>
                  </a:solidFill>
                </a:uFill>
                <a:latin typeface="Calibri"/>
                <a:ea typeface="DejaVu Sans"/>
              </a:rPr>
              <a:t>Prior: more than 80% associated with others with extremist views.</a:t>
            </a:r>
            <a:endParaRPr b="0" lang="de-AT" sz="1800" spc="-1" strike="noStrike">
              <a:solidFill>
                <a:srgbClr val="000000"/>
              </a:solidFill>
              <a:uFill>
                <a:solidFill>
                  <a:srgbClr val="ffffff"/>
                </a:solidFill>
              </a:uFill>
              <a:latin typeface="Arial"/>
            </a:endParaRPr>
          </a:p>
          <a:p>
            <a:pPr marL="343080" indent="-227520">
              <a:lnSpc>
                <a:spcPct val="100000"/>
              </a:lnSpc>
              <a:spcBef>
                <a:spcPts val="439"/>
              </a:spcBef>
              <a:buClr>
                <a:srgbClr val="a9a57c"/>
              </a:buClr>
              <a:buFont typeface="Arial"/>
              <a:buChar char="•"/>
            </a:pPr>
            <a:r>
              <a:rPr b="0" lang="de-AT" sz="2200" spc="-1" strike="noStrike">
                <a:solidFill>
                  <a:srgbClr val="2f2b20"/>
                </a:solidFill>
                <a:uFill>
                  <a:solidFill>
                    <a:srgbClr val="ffffff"/>
                  </a:solidFill>
                </a:uFill>
                <a:latin typeface="Calibri"/>
                <a:ea typeface="DejaVu Sans"/>
              </a:rPr>
              <a:t>Prior: more than 65% publicly shared their radical beliefs.</a:t>
            </a:r>
            <a:endParaRPr b="0" lang="de-AT" sz="1800" spc="-1" strike="noStrike">
              <a:solidFill>
                <a:srgbClr val="000000"/>
              </a:solidFill>
              <a:uFill>
                <a:solidFill>
                  <a:srgbClr val="ffffff"/>
                </a:solidFill>
              </a:uFill>
              <a:latin typeface="Arial"/>
            </a:endParaRPr>
          </a:p>
          <a:p>
            <a:pPr marL="343080" indent="-227520">
              <a:lnSpc>
                <a:spcPct val="100000"/>
              </a:lnSpc>
              <a:spcBef>
                <a:spcPts val="439"/>
              </a:spcBef>
              <a:buClr>
                <a:srgbClr val="a9a57c"/>
              </a:buClr>
              <a:buFont typeface="Arial"/>
              <a:buChar char="•"/>
            </a:pPr>
            <a:r>
              <a:rPr b="0" lang="de-AT" sz="2200" spc="-1" strike="noStrike">
                <a:solidFill>
                  <a:srgbClr val="2f2b20"/>
                </a:solidFill>
                <a:uFill>
                  <a:solidFill>
                    <a:srgbClr val="ffffff"/>
                  </a:solidFill>
                </a:uFill>
                <a:latin typeface="Calibri"/>
                <a:ea typeface="DejaVu Sans"/>
              </a:rPr>
              <a:t>Prior: less than 5% failed to exhibit any pre-travel warning signs.</a:t>
            </a:r>
            <a:endParaRPr b="0" lang="de-AT" sz="1800" spc="-1" strike="noStrike">
              <a:solidFill>
                <a:srgbClr val="000000"/>
              </a:solidFill>
              <a:uFill>
                <a:solidFill>
                  <a:srgbClr val="ffffff"/>
                </a:solidFill>
              </a:uFill>
              <a:latin typeface="Arial"/>
            </a:endParaRPr>
          </a:p>
          <a:p>
            <a:pPr marL="343080" indent="-227520">
              <a:lnSpc>
                <a:spcPct val="100000"/>
              </a:lnSpc>
              <a:spcBef>
                <a:spcPts val="439"/>
              </a:spcBef>
              <a:buClr>
                <a:srgbClr val="a9a57c"/>
              </a:buClr>
              <a:buFont typeface="Arial"/>
              <a:buChar char="•"/>
            </a:pPr>
            <a:r>
              <a:rPr b="0" lang="de-AT" sz="2200" spc="-1" strike="noStrike">
                <a:solidFill>
                  <a:srgbClr val="2f2b20"/>
                </a:solidFill>
                <a:uFill>
                  <a:solidFill>
                    <a:srgbClr val="ffffff"/>
                  </a:solidFill>
                </a:uFill>
                <a:latin typeface="Calibri"/>
                <a:ea typeface="DejaVu Sans"/>
              </a:rPr>
              <a:t>52 were involved in plots to attack inside the U.S.: 6 successful (18 deaths, 1304 injuries).</a:t>
            </a:r>
            <a:endParaRPr b="0" lang="de-AT" sz="1800" spc="-1" strike="noStrike">
              <a:solidFill>
                <a:srgbClr val="000000"/>
              </a:solidFill>
              <a:uFill>
                <a:solidFill>
                  <a:srgbClr val="ffffff"/>
                </a:solidFill>
              </a:uFill>
              <a:latin typeface="Arial"/>
            </a:endParaRPr>
          </a:p>
        </p:txBody>
      </p:sp>
    </p:spTree>
  </p:cSld>
  <p:timing>
    <p:tnLst>
      <p:par>
        <p:cTn id="17" dur="indefinite" restart="never" nodeType="tmRoot">
          <p:childTnLst>
            <p:seq>
              <p:cTn id="18"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Adjacency.thmx</Template>
  <TotalTime>441</TotalTime>
  <Application>LibreOffice/5.2.6.2$Windows_X86_64 LibreOffice_project/a3100ed2409ebf1c212f5048fbe377c281438fdc</Application>
  <Words>2414</Words>
  <Paragraphs>135</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2017-04-30T17:22:59Z</dcterms:created>
  <dc:creator>Janja Lalich</dc:creator>
  <dc:description/>
  <dc:language>de-AT</dc:language>
  <cp:lastModifiedBy/>
  <dcterms:modified xsi:type="dcterms:W3CDTF">2017-06-20T12:41:34Z</dcterms:modified>
  <cp:revision>30</cp:revision>
  <dc:subject/>
  <dc:title>Summary of Research on Radicalization in the U.S.</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12.0000</vt:lpwstr>
  </property>
  <property fmtid="{D5CDD505-2E9C-101B-9397-08002B2CF9AE}" pid="3" name="HiddenSlides">
    <vt:i4>0</vt:i4>
  </property>
  <property fmtid="{D5CDD505-2E9C-101B-9397-08002B2CF9AE}" pid="4" name="HyperlinksChanged">
    <vt:bool>0</vt:bool>
  </property>
  <property fmtid="{D5CDD505-2E9C-101B-9397-08002B2CF9AE}" pid="5" name="LinksUpToDate">
    <vt:bool>0</vt:bool>
  </property>
  <property fmtid="{D5CDD505-2E9C-101B-9397-08002B2CF9AE}" pid="6" name="MMClips">
    <vt:i4>0</vt:i4>
  </property>
  <property fmtid="{D5CDD505-2E9C-101B-9397-08002B2CF9AE}" pid="7" name="Notes">
    <vt:i4>1</vt:i4>
  </property>
  <property fmtid="{D5CDD505-2E9C-101B-9397-08002B2CF9AE}" pid="8" name="PresentationFormat">
    <vt:lpwstr>Affichage à l'écran (4:3)</vt:lpwstr>
  </property>
  <property fmtid="{D5CDD505-2E9C-101B-9397-08002B2CF9AE}" pid="9" name="ScaleCrop">
    <vt:bool>0</vt:bool>
  </property>
  <property fmtid="{D5CDD505-2E9C-101B-9397-08002B2CF9AE}" pid="10" name="ShareDoc">
    <vt:bool>0</vt:bool>
  </property>
  <property fmtid="{D5CDD505-2E9C-101B-9397-08002B2CF9AE}" pid="11" name="Slides">
    <vt:i4>15</vt:i4>
  </property>
  <property fmtid="{D5CDD505-2E9C-101B-9397-08002B2CF9AE}" pid="12" name="_AdHocReviewCycleID">
    <vt:i4>-1290432174</vt:i4>
  </property>
  <property fmtid="{D5CDD505-2E9C-101B-9397-08002B2CF9AE}" pid="13" name="_AuthorEmail">
    <vt:lpwstr>mireille.degen@telenet.be</vt:lpwstr>
  </property>
  <property fmtid="{D5CDD505-2E9C-101B-9397-08002B2CF9AE}" pid="14" name="_AuthorEmailDisplayName">
    <vt:lpwstr>Mireille Degen</vt:lpwstr>
  </property>
  <property fmtid="{D5CDD505-2E9C-101B-9397-08002B2CF9AE}" pid="15" name="_EmailSubject">
    <vt:lpwstr>traductions</vt:lpwstr>
  </property>
  <property fmtid="{D5CDD505-2E9C-101B-9397-08002B2CF9AE}" pid="16" name="_NewReviewCycle">
    <vt:lpwstr/>
  </property>
</Properties>
</file>