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_rels/slideMaster1.xml.rels" ContentType="application/vnd.openxmlformats-package.relationships+xml"/>
  <Override PartName="/ppt/notesSlides/notesSlide1.xml" ContentType="application/vnd.openxmlformats-officedocument.presentationml.notesSlide+xml"/>
  <Override PartName="/ppt/notesSlides/_rels/notesSlide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media/image7.jpeg" ContentType="image/jpeg"/>
  <Override PartName="/ppt/media/image1.png" ContentType="image/png"/>
  <Override PartName="/ppt/media/image2.png" ContentType="image/png"/>
  <Override PartName="/ppt/media/image4.jpeg" ContentType="image/jpeg"/>
  <Override PartName="/ppt/media/image9.jpeg" ContentType="image/jpeg"/>
  <Override PartName="/ppt/media/image3.png" ContentType="image/png"/>
  <Override PartName="/ppt/media/image5.jpeg" ContentType="image/jpeg"/>
  <Override PartName="/ppt/media/image6.jpeg" ContentType="image/jpeg"/>
  <Override PartName="/ppt/media/image8.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 name="PlaceHolder 1"/>
          <p:cNvSpPr>
            <a:spLocks noGrp="1"/>
          </p:cNvSpPr>
          <p:nvPr>
            <p:ph type="body"/>
          </p:nvPr>
        </p:nvSpPr>
        <p:spPr>
          <a:xfrm>
            <a:off x="756000" y="5078520"/>
            <a:ext cx="6047640" cy="4811040"/>
          </a:xfrm>
          <a:prstGeom prst="rect">
            <a:avLst/>
          </a:prstGeom>
        </p:spPr>
        <p:txBody>
          <a:bodyPr lIns="0" rIns="0" tIns="0" bIns="0"/>
          <a:p>
            <a:r>
              <a:rPr b="0" lang="de-AT" sz="2000" spc="-1" strike="noStrike">
                <a:solidFill>
                  <a:srgbClr val="000000"/>
                </a:solidFill>
                <a:uFill>
                  <a:solidFill>
                    <a:srgbClr val="ffffff"/>
                  </a:solidFill>
                </a:uFill>
                <a:latin typeface="Arial"/>
              </a:rPr>
              <a:t>Format der Notizen mittels Klicken bearbeiten</a:t>
            </a:r>
            <a:endParaRPr b="0" lang="de-AT" sz="2000" spc="-1" strike="noStrike">
              <a:solidFill>
                <a:srgbClr val="000000"/>
              </a:solidFill>
              <a:uFill>
                <a:solidFill>
                  <a:srgbClr val="ffffff"/>
                </a:solidFill>
              </a:uFill>
              <a:latin typeface="Arial"/>
            </a:endParaRPr>
          </a:p>
        </p:txBody>
      </p:sp>
      <p:sp>
        <p:nvSpPr>
          <p:cNvPr id="44" name="PlaceHolder 2"/>
          <p:cNvSpPr>
            <a:spLocks noGrp="1"/>
          </p:cNvSpPr>
          <p:nvPr>
            <p:ph type="hdr"/>
          </p:nvPr>
        </p:nvSpPr>
        <p:spPr>
          <a:xfrm>
            <a:off x="0" y="0"/>
            <a:ext cx="3280680" cy="534240"/>
          </a:xfrm>
          <a:prstGeom prst="rect">
            <a:avLst/>
          </a:prstGeom>
        </p:spPr>
        <p:txBody>
          <a:bodyPr lIns="0" rIns="0" tIns="0" bIns="0"/>
          <a:p>
            <a:r>
              <a:rPr b="0" lang="de-AT" sz="1400" spc="-1" strike="noStrike">
                <a:solidFill>
                  <a:srgbClr val="000000"/>
                </a:solidFill>
                <a:uFill>
                  <a:solidFill>
                    <a:srgbClr val="ffffff"/>
                  </a:solidFill>
                </a:uFill>
                <a:latin typeface="Times New Roman"/>
              </a:rPr>
              <a:t>&lt;Kopfzeile&gt;</a:t>
            </a:r>
            <a:endParaRPr b="0" lang="de-AT" sz="1400" spc="-1" strike="noStrike">
              <a:solidFill>
                <a:srgbClr val="000000"/>
              </a:solidFill>
              <a:uFill>
                <a:solidFill>
                  <a:srgbClr val="ffffff"/>
                </a:solidFill>
              </a:uFill>
              <a:latin typeface="Times New Roman"/>
            </a:endParaRPr>
          </a:p>
        </p:txBody>
      </p:sp>
      <p:sp>
        <p:nvSpPr>
          <p:cNvPr id="45" name="PlaceHolder 3"/>
          <p:cNvSpPr>
            <a:spLocks noGrp="1"/>
          </p:cNvSpPr>
          <p:nvPr>
            <p:ph type="dt"/>
          </p:nvPr>
        </p:nvSpPr>
        <p:spPr>
          <a:xfrm>
            <a:off x="4278960" y="0"/>
            <a:ext cx="3280680" cy="534240"/>
          </a:xfrm>
          <a:prstGeom prst="rect">
            <a:avLst/>
          </a:prstGeom>
        </p:spPr>
        <p:txBody>
          <a:bodyPr lIns="0" rIns="0" tIns="0" bIns="0"/>
          <a:p>
            <a:pPr algn="r"/>
            <a:r>
              <a:rPr b="0" lang="de-AT" sz="1400" spc="-1" strike="noStrike">
                <a:solidFill>
                  <a:srgbClr val="000000"/>
                </a:solidFill>
                <a:uFill>
                  <a:solidFill>
                    <a:srgbClr val="ffffff"/>
                  </a:solidFill>
                </a:uFill>
                <a:latin typeface="Times New Roman"/>
              </a:rPr>
              <a:t>&lt;Datum/Uhrzeit&gt;</a:t>
            </a:r>
            <a:endParaRPr b="0" lang="de-AT" sz="1400" spc="-1" strike="noStrike">
              <a:solidFill>
                <a:srgbClr val="000000"/>
              </a:solidFill>
              <a:uFill>
                <a:solidFill>
                  <a:srgbClr val="ffffff"/>
                </a:solidFill>
              </a:uFill>
              <a:latin typeface="Times New Roman"/>
            </a:endParaRPr>
          </a:p>
        </p:txBody>
      </p:sp>
      <p:sp>
        <p:nvSpPr>
          <p:cNvPr id="46" name="PlaceHolder 4"/>
          <p:cNvSpPr>
            <a:spLocks noGrp="1"/>
          </p:cNvSpPr>
          <p:nvPr>
            <p:ph type="ftr"/>
          </p:nvPr>
        </p:nvSpPr>
        <p:spPr>
          <a:xfrm>
            <a:off x="0" y="10157400"/>
            <a:ext cx="3280680" cy="534240"/>
          </a:xfrm>
          <a:prstGeom prst="rect">
            <a:avLst/>
          </a:prstGeom>
        </p:spPr>
        <p:txBody>
          <a:bodyPr lIns="0" rIns="0" tIns="0" bIns="0" anchor="b"/>
          <a:p>
            <a:r>
              <a:rPr b="0" lang="de-AT" sz="1400" spc="-1" strike="noStrike">
                <a:solidFill>
                  <a:srgbClr val="000000"/>
                </a:solidFill>
                <a:uFill>
                  <a:solidFill>
                    <a:srgbClr val="ffffff"/>
                  </a:solidFill>
                </a:uFill>
                <a:latin typeface="Times New Roman"/>
              </a:rPr>
              <a:t>&lt;Fußzeile&gt;</a:t>
            </a:r>
            <a:endParaRPr b="0" lang="de-AT" sz="1400" spc="-1" strike="noStrike">
              <a:solidFill>
                <a:srgbClr val="000000"/>
              </a:solidFill>
              <a:uFill>
                <a:solidFill>
                  <a:srgbClr val="ffffff"/>
                </a:solidFill>
              </a:uFill>
              <a:latin typeface="Times New Roman"/>
            </a:endParaRPr>
          </a:p>
        </p:txBody>
      </p:sp>
      <p:sp>
        <p:nvSpPr>
          <p:cNvPr id="47" name="PlaceHolder 5"/>
          <p:cNvSpPr>
            <a:spLocks noGrp="1"/>
          </p:cNvSpPr>
          <p:nvPr>
            <p:ph type="sldNum"/>
          </p:nvPr>
        </p:nvSpPr>
        <p:spPr>
          <a:xfrm>
            <a:off x="4278960" y="10157400"/>
            <a:ext cx="3280680" cy="534240"/>
          </a:xfrm>
          <a:prstGeom prst="rect">
            <a:avLst/>
          </a:prstGeom>
        </p:spPr>
        <p:txBody>
          <a:bodyPr lIns="0" rIns="0" tIns="0" bIns="0" anchor="b"/>
          <a:p>
            <a:pPr algn="r"/>
            <a:fld id="{6F60DAA9-09A3-4B73-A82E-3A80CD3B1D82}" type="slidenum">
              <a:rPr b="0" lang="de-AT" sz="1400" spc="-1" strike="noStrike">
                <a:solidFill>
                  <a:srgbClr val="000000"/>
                </a:solidFill>
                <a:uFill>
                  <a:solidFill>
                    <a:srgbClr val="ffffff"/>
                  </a:solidFill>
                </a:uFill>
                <a:latin typeface="Times New Roman"/>
              </a:rPr>
              <a:t>&lt;Foliennummer&gt;</a:t>
            </a:fld>
            <a:endParaRPr b="0" lang="de-AT"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PlaceHolder 1"/>
          <p:cNvSpPr>
            <a:spLocks noGrp="1"/>
          </p:cNvSpPr>
          <p:nvPr>
            <p:ph type="body"/>
          </p:nvPr>
        </p:nvSpPr>
        <p:spPr>
          <a:xfrm>
            <a:off x="685800" y="4343400"/>
            <a:ext cx="5486040" cy="4114440"/>
          </a:xfrm>
          <a:prstGeom prst="rect">
            <a:avLst/>
          </a:prstGeom>
        </p:spPr>
        <p:txBody>
          <a:bodyPr/>
          <a:p>
            <a:endParaRPr b="0" lang="de-AT" sz="2000" spc="-1" strike="noStrike">
              <a:solidFill>
                <a:srgbClr val="000000"/>
              </a:solidFill>
              <a:uFill>
                <a:solidFill>
                  <a:srgbClr val="ffffff"/>
                </a:solidFill>
              </a:uFill>
              <a:latin typeface="Arial"/>
            </a:endParaRPr>
          </a:p>
        </p:txBody>
      </p:sp>
      <p:sp>
        <p:nvSpPr>
          <p:cNvPr id="97" name="TextShape 2"/>
          <p:cNvSpPr txBox="1"/>
          <p:nvPr/>
        </p:nvSpPr>
        <p:spPr>
          <a:xfrm>
            <a:off x="3884760" y="8685360"/>
            <a:ext cx="2971440" cy="456840"/>
          </a:xfrm>
          <a:prstGeom prst="rect">
            <a:avLst/>
          </a:prstGeom>
          <a:noFill/>
          <a:ln>
            <a:noFill/>
          </a:ln>
        </p:spPr>
        <p:txBody>
          <a:bodyPr anchor="b"/>
          <a:p>
            <a:pPr algn="r">
              <a:lnSpc>
                <a:spcPct val="100000"/>
              </a:lnSpc>
            </a:pPr>
            <a:fld id="{1F3068D4-286E-4CDD-A463-B18D3A580CCD}" type="slidenum">
              <a:rPr b="0" lang="de-AT" sz="1200" spc="-1" strike="noStrike">
                <a:solidFill>
                  <a:srgbClr val="000000"/>
                </a:solidFill>
                <a:uFill>
                  <a:solidFill>
                    <a:srgbClr val="ffffff"/>
                  </a:solidFill>
                </a:uFill>
                <a:latin typeface="+mn-lt"/>
                <a:ea typeface="+mn-ea"/>
              </a:rPr>
              <a:t>&lt;Foliennummer&gt;</a:t>
            </a:fld>
            <a:endParaRPr b="0" lang="de-AT" sz="1400" spc="-1" strike="noStrike">
              <a:solidFill>
                <a:srgbClr val="000000"/>
              </a:solidFill>
              <a:uFill>
                <a:solidFill>
                  <a:srgbClr val="ffffff"/>
                </a:solidFill>
              </a:u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70416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onstantia"/>
            </a:endParaRPr>
          </a:p>
        </p:txBody>
      </p:sp>
      <p:sp>
        <p:nvSpPr>
          <p:cNvPr id="31" name="PlaceHolder 2"/>
          <p:cNvSpPr>
            <a:spLocks noGrp="1"/>
          </p:cNvSpPr>
          <p:nvPr>
            <p:ph type="body"/>
          </p:nvPr>
        </p:nvSpPr>
        <p:spPr>
          <a:xfrm>
            <a:off x="457200" y="1935360"/>
            <a:ext cx="8229240" cy="2093400"/>
          </a:xfrm>
          <a:prstGeom prst="rect">
            <a:avLst/>
          </a:prstGeom>
        </p:spPr>
        <p:txBody>
          <a:bodyPr lIns="0" rIns="0" tIns="0" bIns="0"/>
          <a:p>
            <a:endParaRPr b="0" lang="fr-FR" sz="2600" spc="-1" strike="noStrike">
              <a:solidFill>
                <a:srgbClr val="000000"/>
              </a:solidFill>
              <a:uFill>
                <a:solidFill>
                  <a:srgbClr val="ffffff"/>
                </a:solidFill>
              </a:uFill>
              <a:latin typeface="Constantia"/>
            </a:endParaRPr>
          </a:p>
        </p:txBody>
      </p:sp>
      <p:sp>
        <p:nvSpPr>
          <p:cNvPr id="32" name="PlaceHolder 3"/>
          <p:cNvSpPr>
            <a:spLocks noGrp="1"/>
          </p:cNvSpPr>
          <p:nvPr>
            <p:ph type="body"/>
          </p:nvPr>
        </p:nvSpPr>
        <p:spPr>
          <a:xfrm>
            <a:off x="457200" y="4228200"/>
            <a:ext cx="8229240" cy="2093400"/>
          </a:xfrm>
          <a:prstGeom prst="rect">
            <a:avLst/>
          </a:prstGeom>
        </p:spPr>
        <p:txBody>
          <a:bodyPr lIns="0" rIns="0" tIns="0" bIns="0"/>
          <a:p>
            <a:endParaRPr b="0" lang="fr-FR" sz="2600" spc="-1" strike="noStrike">
              <a:solidFill>
                <a:srgbClr val="000000"/>
              </a:solidFill>
              <a:uFill>
                <a:solidFill>
                  <a:srgbClr val="ffffff"/>
                </a:solidFill>
              </a:uFill>
              <a:latin typeface="Constantia"/>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70416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onstantia"/>
            </a:endParaRPr>
          </a:p>
        </p:txBody>
      </p:sp>
      <p:sp>
        <p:nvSpPr>
          <p:cNvPr id="34" name="PlaceHolder 2"/>
          <p:cNvSpPr>
            <a:spLocks noGrp="1"/>
          </p:cNvSpPr>
          <p:nvPr>
            <p:ph type="body"/>
          </p:nvPr>
        </p:nvSpPr>
        <p:spPr>
          <a:xfrm>
            <a:off x="457200" y="1935360"/>
            <a:ext cx="4015800" cy="2093400"/>
          </a:xfrm>
          <a:prstGeom prst="rect">
            <a:avLst/>
          </a:prstGeom>
        </p:spPr>
        <p:txBody>
          <a:bodyPr lIns="0" rIns="0" tIns="0" bIns="0"/>
          <a:p>
            <a:endParaRPr b="0" lang="fr-FR" sz="2600" spc="-1" strike="noStrike">
              <a:solidFill>
                <a:srgbClr val="000000"/>
              </a:solidFill>
              <a:uFill>
                <a:solidFill>
                  <a:srgbClr val="ffffff"/>
                </a:solidFill>
              </a:uFill>
              <a:latin typeface="Constantia"/>
            </a:endParaRPr>
          </a:p>
        </p:txBody>
      </p:sp>
      <p:sp>
        <p:nvSpPr>
          <p:cNvPr id="35" name="PlaceHolder 3"/>
          <p:cNvSpPr>
            <a:spLocks noGrp="1"/>
          </p:cNvSpPr>
          <p:nvPr>
            <p:ph type="body"/>
          </p:nvPr>
        </p:nvSpPr>
        <p:spPr>
          <a:xfrm>
            <a:off x="4674240" y="1935360"/>
            <a:ext cx="4015800" cy="2093400"/>
          </a:xfrm>
          <a:prstGeom prst="rect">
            <a:avLst/>
          </a:prstGeom>
        </p:spPr>
        <p:txBody>
          <a:bodyPr lIns="0" rIns="0" tIns="0" bIns="0"/>
          <a:p>
            <a:endParaRPr b="0" lang="fr-FR" sz="2600" spc="-1" strike="noStrike">
              <a:solidFill>
                <a:srgbClr val="000000"/>
              </a:solidFill>
              <a:uFill>
                <a:solidFill>
                  <a:srgbClr val="ffffff"/>
                </a:solidFill>
              </a:uFill>
              <a:latin typeface="Constantia"/>
            </a:endParaRPr>
          </a:p>
        </p:txBody>
      </p:sp>
      <p:sp>
        <p:nvSpPr>
          <p:cNvPr id="36" name="PlaceHolder 4"/>
          <p:cNvSpPr>
            <a:spLocks noGrp="1"/>
          </p:cNvSpPr>
          <p:nvPr>
            <p:ph type="body"/>
          </p:nvPr>
        </p:nvSpPr>
        <p:spPr>
          <a:xfrm>
            <a:off x="4674240" y="4228200"/>
            <a:ext cx="4015800" cy="2093400"/>
          </a:xfrm>
          <a:prstGeom prst="rect">
            <a:avLst/>
          </a:prstGeom>
        </p:spPr>
        <p:txBody>
          <a:bodyPr lIns="0" rIns="0" tIns="0" bIns="0"/>
          <a:p>
            <a:endParaRPr b="0" lang="fr-FR" sz="2600" spc="-1" strike="noStrike">
              <a:solidFill>
                <a:srgbClr val="000000"/>
              </a:solidFill>
              <a:uFill>
                <a:solidFill>
                  <a:srgbClr val="ffffff"/>
                </a:solidFill>
              </a:uFill>
              <a:latin typeface="Constantia"/>
            </a:endParaRPr>
          </a:p>
        </p:txBody>
      </p:sp>
      <p:sp>
        <p:nvSpPr>
          <p:cNvPr id="37" name="PlaceHolder 5"/>
          <p:cNvSpPr>
            <a:spLocks noGrp="1"/>
          </p:cNvSpPr>
          <p:nvPr>
            <p:ph type="body"/>
          </p:nvPr>
        </p:nvSpPr>
        <p:spPr>
          <a:xfrm>
            <a:off x="457200" y="4228200"/>
            <a:ext cx="4015800" cy="2093400"/>
          </a:xfrm>
          <a:prstGeom prst="rect">
            <a:avLst/>
          </a:prstGeom>
        </p:spPr>
        <p:txBody>
          <a:bodyPr lIns="0" rIns="0" tIns="0" bIns="0"/>
          <a:p>
            <a:endParaRPr b="0" lang="fr-FR" sz="2600" spc="-1" strike="noStrike">
              <a:solidFill>
                <a:srgbClr val="000000"/>
              </a:solidFill>
              <a:uFill>
                <a:solidFill>
                  <a:srgbClr val="ffffff"/>
                </a:solidFill>
              </a:uFill>
              <a:latin typeface="Constantia"/>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70416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onstantia"/>
            </a:endParaRPr>
          </a:p>
        </p:txBody>
      </p:sp>
      <p:sp>
        <p:nvSpPr>
          <p:cNvPr id="39" name="PlaceHolder 2"/>
          <p:cNvSpPr>
            <a:spLocks noGrp="1"/>
          </p:cNvSpPr>
          <p:nvPr>
            <p:ph type="body"/>
          </p:nvPr>
        </p:nvSpPr>
        <p:spPr>
          <a:xfrm>
            <a:off x="457200" y="1935360"/>
            <a:ext cx="8229240" cy="4388760"/>
          </a:xfrm>
          <a:prstGeom prst="rect">
            <a:avLst/>
          </a:prstGeom>
        </p:spPr>
        <p:txBody>
          <a:bodyPr lIns="0" rIns="0" tIns="0" bIns="0"/>
          <a:p>
            <a:endParaRPr b="0" lang="fr-FR" sz="2600" spc="-1" strike="noStrike">
              <a:solidFill>
                <a:srgbClr val="000000"/>
              </a:solidFill>
              <a:uFill>
                <a:solidFill>
                  <a:srgbClr val="ffffff"/>
                </a:solidFill>
              </a:uFill>
              <a:latin typeface="Constantia"/>
            </a:endParaRPr>
          </a:p>
        </p:txBody>
      </p:sp>
      <p:sp>
        <p:nvSpPr>
          <p:cNvPr id="40" name="PlaceHolder 3"/>
          <p:cNvSpPr>
            <a:spLocks noGrp="1"/>
          </p:cNvSpPr>
          <p:nvPr>
            <p:ph type="body"/>
          </p:nvPr>
        </p:nvSpPr>
        <p:spPr>
          <a:xfrm>
            <a:off x="457200" y="1935360"/>
            <a:ext cx="8229240" cy="4388760"/>
          </a:xfrm>
          <a:prstGeom prst="rect">
            <a:avLst/>
          </a:prstGeom>
        </p:spPr>
        <p:txBody>
          <a:bodyPr lIns="0" rIns="0" tIns="0" bIns="0"/>
          <a:p>
            <a:endParaRPr b="0" lang="fr-FR" sz="2600" spc="-1" strike="noStrike">
              <a:solidFill>
                <a:srgbClr val="000000"/>
              </a:solidFill>
              <a:uFill>
                <a:solidFill>
                  <a:srgbClr val="ffffff"/>
                </a:solidFill>
              </a:uFill>
              <a:latin typeface="Constantia"/>
            </a:endParaRPr>
          </a:p>
        </p:txBody>
      </p:sp>
      <p:pic>
        <p:nvPicPr>
          <p:cNvPr id="41" name="" descr=""/>
          <p:cNvPicPr/>
          <p:nvPr/>
        </p:nvPicPr>
        <p:blipFill>
          <a:blip r:embed="rId2"/>
          <a:stretch/>
        </p:blipFill>
        <p:spPr>
          <a:xfrm>
            <a:off x="1820880" y="1935000"/>
            <a:ext cx="5501160" cy="4388760"/>
          </a:xfrm>
          <a:prstGeom prst="rect">
            <a:avLst/>
          </a:prstGeom>
          <a:ln>
            <a:noFill/>
          </a:ln>
        </p:spPr>
      </p:pic>
      <p:pic>
        <p:nvPicPr>
          <p:cNvPr id="42" name="" descr=""/>
          <p:cNvPicPr/>
          <p:nvPr/>
        </p:nvPicPr>
        <p:blipFill>
          <a:blip r:embed="rId3"/>
          <a:stretch/>
        </p:blipFill>
        <p:spPr>
          <a:xfrm>
            <a:off x="1820880" y="1935000"/>
            <a:ext cx="5501160" cy="4388760"/>
          </a:xfrm>
          <a:prstGeom prst="rect">
            <a:avLst/>
          </a:prstGeom>
          <a:ln>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70416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onstantia"/>
            </a:endParaRPr>
          </a:p>
        </p:txBody>
      </p:sp>
      <p:sp>
        <p:nvSpPr>
          <p:cNvPr id="10" name="PlaceHolder 2"/>
          <p:cNvSpPr>
            <a:spLocks noGrp="1"/>
          </p:cNvSpPr>
          <p:nvPr>
            <p:ph type="subTitle"/>
          </p:nvPr>
        </p:nvSpPr>
        <p:spPr>
          <a:xfrm>
            <a:off x="457200" y="1935360"/>
            <a:ext cx="8229240" cy="4388760"/>
          </a:xfrm>
          <a:prstGeom prst="rect">
            <a:avLst/>
          </a:prstGeom>
        </p:spPr>
        <p:txBody>
          <a:bodyPr lIns="0" rIns="0" tIns="0" bIns="0" anchor="ctr"/>
          <a:p>
            <a:pPr algn="ctr"/>
            <a:endParaRPr b="0" lang="de-AT" sz="32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70416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onstantia"/>
            </a:endParaRPr>
          </a:p>
        </p:txBody>
      </p:sp>
      <p:sp>
        <p:nvSpPr>
          <p:cNvPr id="12" name="PlaceHolder 2"/>
          <p:cNvSpPr>
            <a:spLocks noGrp="1"/>
          </p:cNvSpPr>
          <p:nvPr>
            <p:ph type="body"/>
          </p:nvPr>
        </p:nvSpPr>
        <p:spPr>
          <a:xfrm>
            <a:off x="457200" y="1935360"/>
            <a:ext cx="8229240" cy="4388760"/>
          </a:xfrm>
          <a:prstGeom prst="rect">
            <a:avLst/>
          </a:prstGeom>
        </p:spPr>
        <p:txBody>
          <a:bodyPr lIns="0" rIns="0" tIns="0" bIns="0"/>
          <a:p>
            <a:endParaRPr b="0" lang="fr-FR" sz="2600" spc="-1" strike="noStrike">
              <a:solidFill>
                <a:srgbClr val="000000"/>
              </a:solidFill>
              <a:uFill>
                <a:solidFill>
                  <a:srgbClr val="ffffff"/>
                </a:solidFill>
              </a:uFill>
              <a:latin typeface="Constantia"/>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70416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onstantia"/>
            </a:endParaRPr>
          </a:p>
        </p:txBody>
      </p:sp>
      <p:sp>
        <p:nvSpPr>
          <p:cNvPr id="14" name="PlaceHolder 2"/>
          <p:cNvSpPr>
            <a:spLocks noGrp="1"/>
          </p:cNvSpPr>
          <p:nvPr>
            <p:ph type="body"/>
          </p:nvPr>
        </p:nvSpPr>
        <p:spPr>
          <a:xfrm>
            <a:off x="457200" y="1935360"/>
            <a:ext cx="4015800" cy="4388760"/>
          </a:xfrm>
          <a:prstGeom prst="rect">
            <a:avLst/>
          </a:prstGeom>
        </p:spPr>
        <p:txBody>
          <a:bodyPr lIns="0" rIns="0" tIns="0" bIns="0"/>
          <a:p>
            <a:endParaRPr b="0" lang="fr-FR" sz="2600" spc="-1" strike="noStrike">
              <a:solidFill>
                <a:srgbClr val="000000"/>
              </a:solidFill>
              <a:uFill>
                <a:solidFill>
                  <a:srgbClr val="ffffff"/>
                </a:solidFill>
              </a:uFill>
              <a:latin typeface="Constantia"/>
            </a:endParaRPr>
          </a:p>
        </p:txBody>
      </p:sp>
      <p:sp>
        <p:nvSpPr>
          <p:cNvPr id="15" name="PlaceHolder 3"/>
          <p:cNvSpPr>
            <a:spLocks noGrp="1"/>
          </p:cNvSpPr>
          <p:nvPr>
            <p:ph type="body"/>
          </p:nvPr>
        </p:nvSpPr>
        <p:spPr>
          <a:xfrm>
            <a:off x="4674240" y="1935360"/>
            <a:ext cx="4015800" cy="4388760"/>
          </a:xfrm>
          <a:prstGeom prst="rect">
            <a:avLst/>
          </a:prstGeom>
        </p:spPr>
        <p:txBody>
          <a:bodyPr lIns="0" rIns="0" tIns="0" bIns="0"/>
          <a:p>
            <a:endParaRPr b="0" lang="fr-FR" sz="2600" spc="-1" strike="noStrike">
              <a:solidFill>
                <a:srgbClr val="000000"/>
              </a:solidFill>
              <a:uFill>
                <a:solidFill>
                  <a:srgbClr val="ffffff"/>
                </a:solidFill>
              </a:uFill>
              <a:latin typeface="Constantia"/>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70416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onstantia"/>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457200" y="704160"/>
            <a:ext cx="8229240" cy="5297760"/>
          </a:xfrm>
          <a:prstGeom prst="rect">
            <a:avLst/>
          </a:prstGeom>
        </p:spPr>
        <p:txBody>
          <a:bodyPr lIns="0" rIns="0" tIns="0" bIns="0" anchor="ctr"/>
          <a:p>
            <a:pPr algn="ctr"/>
            <a:endParaRPr b="0" lang="de-AT"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70416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onstantia"/>
            </a:endParaRPr>
          </a:p>
        </p:txBody>
      </p:sp>
      <p:sp>
        <p:nvSpPr>
          <p:cNvPr id="19" name="PlaceHolder 2"/>
          <p:cNvSpPr>
            <a:spLocks noGrp="1"/>
          </p:cNvSpPr>
          <p:nvPr>
            <p:ph type="body"/>
          </p:nvPr>
        </p:nvSpPr>
        <p:spPr>
          <a:xfrm>
            <a:off x="457200" y="1935360"/>
            <a:ext cx="4015800" cy="2093400"/>
          </a:xfrm>
          <a:prstGeom prst="rect">
            <a:avLst/>
          </a:prstGeom>
        </p:spPr>
        <p:txBody>
          <a:bodyPr lIns="0" rIns="0" tIns="0" bIns="0"/>
          <a:p>
            <a:endParaRPr b="0" lang="fr-FR" sz="2600" spc="-1" strike="noStrike">
              <a:solidFill>
                <a:srgbClr val="000000"/>
              </a:solidFill>
              <a:uFill>
                <a:solidFill>
                  <a:srgbClr val="ffffff"/>
                </a:solidFill>
              </a:uFill>
              <a:latin typeface="Constantia"/>
            </a:endParaRPr>
          </a:p>
        </p:txBody>
      </p:sp>
      <p:sp>
        <p:nvSpPr>
          <p:cNvPr id="20" name="PlaceHolder 3"/>
          <p:cNvSpPr>
            <a:spLocks noGrp="1"/>
          </p:cNvSpPr>
          <p:nvPr>
            <p:ph type="body"/>
          </p:nvPr>
        </p:nvSpPr>
        <p:spPr>
          <a:xfrm>
            <a:off x="457200" y="4228200"/>
            <a:ext cx="4015800" cy="2093400"/>
          </a:xfrm>
          <a:prstGeom prst="rect">
            <a:avLst/>
          </a:prstGeom>
        </p:spPr>
        <p:txBody>
          <a:bodyPr lIns="0" rIns="0" tIns="0" bIns="0"/>
          <a:p>
            <a:endParaRPr b="0" lang="fr-FR" sz="2600" spc="-1" strike="noStrike">
              <a:solidFill>
                <a:srgbClr val="000000"/>
              </a:solidFill>
              <a:uFill>
                <a:solidFill>
                  <a:srgbClr val="ffffff"/>
                </a:solidFill>
              </a:uFill>
              <a:latin typeface="Constantia"/>
            </a:endParaRPr>
          </a:p>
        </p:txBody>
      </p:sp>
      <p:sp>
        <p:nvSpPr>
          <p:cNvPr id="21" name="PlaceHolder 4"/>
          <p:cNvSpPr>
            <a:spLocks noGrp="1"/>
          </p:cNvSpPr>
          <p:nvPr>
            <p:ph type="body"/>
          </p:nvPr>
        </p:nvSpPr>
        <p:spPr>
          <a:xfrm>
            <a:off x="4674240" y="1935360"/>
            <a:ext cx="4015800" cy="4388760"/>
          </a:xfrm>
          <a:prstGeom prst="rect">
            <a:avLst/>
          </a:prstGeom>
        </p:spPr>
        <p:txBody>
          <a:bodyPr lIns="0" rIns="0" tIns="0" bIns="0"/>
          <a:p>
            <a:endParaRPr b="0" lang="fr-FR" sz="2600" spc="-1" strike="noStrike">
              <a:solidFill>
                <a:srgbClr val="000000"/>
              </a:solidFill>
              <a:uFill>
                <a:solidFill>
                  <a:srgbClr val="ffffff"/>
                </a:solidFill>
              </a:uFill>
              <a:latin typeface="Constantia"/>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70416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onstantia"/>
            </a:endParaRPr>
          </a:p>
        </p:txBody>
      </p:sp>
      <p:sp>
        <p:nvSpPr>
          <p:cNvPr id="23" name="PlaceHolder 2"/>
          <p:cNvSpPr>
            <a:spLocks noGrp="1"/>
          </p:cNvSpPr>
          <p:nvPr>
            <p:ph type="body"/>
          </p:nvPr>
        </p:nvSpPr>
        <p:spPr>
          <a:xfrm>
            <a:off x="457200" y="1935360"/>
            <a:ext cx="4015800" cy="4388760"/>
          </a:xfrm>
          <a:prstGeom prst="rect">
            <a:avLst/>
          </a:prstGeom>
        </p:spPr>
        <p:txBody>
          <a:bodyPr lIns="0" rIns="0" tIns="0" bIns="0"/>
          <a:p>
            <a:endParaRPr b="0" lang="fr-FR" sz="2600" spc="-1" strike="noStrike">
              <a:solidFill>
                <a:srgbClr val="000000"/>
              </a:solidFill>
              <a:uFill>
                <a:solidFill>
                  <a:srgbClr val="ffffff"/>
                </a:solidFill>
              </a:uFill>
              <a:latin typeface="Constantia"/>
            </a:endParaRPr>
          </a:p>
        </p:txBody>
      </p:sp>
      <p:sp>
        <p:nvSpPr>
          <p:cNvPr id="24" name="PlaceHolder 3"/>
          <p:cNvSpPr>
            <a:spLocks noGrp="1"/>
          </p:cNvSpPr>
          <p:nvPr>
            <p:ph type="body"/>
          </p:nvPr>
        </p:nvSpPr>
        <p:spPr>
          <a:xfrm>
            <a:off x="4674240" y="1935360"/>
            <a:ext cx="4015800" cy="2093400"/>
          </a:xfrm>
          <a:prstGeom prst="rect">
            <a:avLst/>
          </a:prstGeom>
        </p:spPr>
        <p:txBody>
          <a:bodyPr lIns="0" rIns="0" tIns="0" bIns="0"/>
          <a:p>
            <a:endParaRPr b="0" lang="fr-FR" sz="2600" spc="-1" strike="noStrike">
              <a:solidFill>
                <a:srgbClr val="000000"/>
              </a:solidFill>
              <a:uFill>
                <a:solidFill>
                  <a:srgbClr val="ffffff"/>
                </a:solidFill>
              </a:uFill>
              <a:latin typeface="Constantia"/>
            </a:endParaRPr>
          </a:p>
        </p:txBody>
      </p:sp>
      <p:sp>
        <p:nvSpPr>
          <p:cNvPr id="25" name="PlaceHolder 4"/>
          <p:cNvSpPr>
            <a:spLocks noGrp="1"/>
          </p:cNvSpPr>
          <p:nvPr>
            <p:ph type="body"/>
          </p:nvPr>
        </p:nvSpPr>
        <p:spPr>
          <a:xfrm>
            <a:off x="4674240" y="4228200"/>
            <a:ext cx="4015800" cy="2093400"/>
          </a:xfrm>
          <a:prstGeom prst="rect">
            <a:avLst/>
          </a:prstGeom>
        </p:spPr>
        <p:txBody>
          <a:bodyPr lIns="0" rIns="0" tIns="0" bIns="0"/>
          <a:p>
            <a:endParaRPr b="0" lang="fr-FR" sz="2600" spc="-1" strike="noStrike">
              <a:solidFill>
                <a:srgbClr val="000000"/>
              </a:solidFill>
              <a:uFill>
                <a:solidFill>
                  <a:srgbClr val="ffffff"/>
                </a:solidFill>
              </a:uFill>
              <a:latin typeface="Constantia"/>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704160"/>
            <a:ext cx="8229240" cy="1142640"/>
          </a:xfrm>
          <a:prstGeom prst="rect">
            <a:avLst/>
          </a:prstGeom>
        </p:spPr>
        <p:txBody>
          <a:bodyPr lIns="0" rIns="0" tIns="0" bIns="0" anchor="ctr"/>
          <a:p>
            <a:endParaRPr b="0" lang="fr-FR" sz="1800" spc="-1" strike="noStrike">
              <a:solidFill>
                <a:srgbClr val="000000"/>
              </a:solidFill>
              <a:uFill>
                <a:solidFill>
                  <a:srgbClr val="ffffff"/>
                </a:solidFill>
              </a:uFill>
              <a:latin typeface="Constantia"/>
            </a:endParaRPr>
          </a:p>
        </p:txBody>
      </p:sp>
      <p:sp>
        <p:nvSpPr>
          <p:cNvPr id="27" name="PlaceHolder 2"/>
          <p:cNvSpPr>
            <a:spLocks noGrp="1"/>
          </p:cNvSpPr>
          <p:nvPr>
            <p:ph type="body"/>
          </p:nvPr>
        </p:nvSpPr>
        <p:spPr>
          <a:xfrm>
            <a:off x="457200" y="1935360"/>
            <a:ext cx="4015800" cy="2093400"/>
          </a:xfrm>
          <a:prstGeom prst="rect">
            <a:avLst/>
          </a:prstGeom>
        </p:spPr>
        <p:txBody>
          <a:bodyPr lIns="0" rIns="0" tIns="0" bIns="0"/>
          <a:p>
            <a:endParaRPr b="0" lang="fr-FR" sz="2600" spc="-1" strike="noStrike">
              <a:solidFill>
                <a:srgbClr val="000000"/>
              </a:solidFill>
              <a:uFill>
                <a:solidFill>
                  <a:srgbClr val="ffffff"/>
                </a:solidFill>
              </a:uFill>
              <a:latin typeface="Constantia"/>
            </a:endParaRPr>
          </a:p>
        </p:txBody>
      </p:sp>
      <p:sp>
        <p:nvSpPr>
          <p:cNvPr id="28" name="PlaceHolder 3"/>
          <p:cNvSpPr>
            <a:spLocks noGrp="1"/>
          </p:cNvSpPr>
          <p:nvPr>
            <p:ph type="body"/>
          </p:nvPr>
        </p:nvSpPr>
        <p:spPr>
          <a:xfrm>
            <a:off x="4674240" y="1935360"/>
            <a:ext cx="4015800" cy="2093400"/>
          </a:xfrm>
          <a:prstGeom prst="rect">
            <a:avLst/>
          </a:prstGeom>
        </p:spPr>
        <p:txBody>
          <a:bodyPr lIns="0" rIns="0" tIns="0" bIns="0"/>
          <a:p>
            <a:endParaRPr b="0" lang="fr-FR" sz="2600" spc="-1" strike="noStrike">
              <a:solidFill>
                <a:srgbClr val="000000"/>
              </a:solidFill>
              <a:uFill>
                <a:solidFill>
                  <a:srgbClr val="ffffff"/>
                </a:solidFill>
              </a:uFill>
              <a:latin typeface="Constantia"/>
            </a:endParaRPr>
          </a:p>
        </p:txBody>
      </p:sp>
      <p:sp>
        <p:nvSpPr>
          <p:cNvPr id="29" name="PlaceHolder 4"/>
          <p:cNvSpPr>
            <a:spLocks noGrp="1"/>
          </p:cNvSpPr>
          <p:nvPr>
            <p:ph type="body"/>
          </p:nvPr>
        </p:nvSpPr>
        <p:spPr>
          <a:xfrm>
            <a:off x="457200" y="4228200"/>
            <a:ext cx="8229240" cy="2093400"/>
          </a:xfrm>
          <a:prstGeom prst="rect">
            <a:avLst/>
          </a:prstGeom>
        </p:spPr>
        <p:txBody>
          <a:bodyPr lIns="0" rIns="0" tIns="0" bIns="0"/>
          <a:p>
            <a:endParaRPr b="0" lang="fr-FR" sz="2600" spc="-1" strike="noStrike">
              <a:solidFill>
                <a:srgbClr val="000000"/>
              </a:solidFill>
              <a:uFill>
                <a:solidFill>
                  <a:srgbClr val="ffffff"/>
                </a:solidFill>
              </a:uFill>
              <a:latin typeface="Constantia"/>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tile/>
        </a:blipFill>
      </p:bgPr>
    </p:bg>
    <p:spTree>
      <p:nvGrpSpPr>
        <p:cNvPr id="1" name=""/>
        <p:cNvGrpSpPr/>
        <p:nvPr/>
      </p:nvGrpSpPr>
      <p:grpSpPr>
        <a:xfrm>
          <a:off x="0" y="0"/>
          <a:ext cx="0" cy="0"/>
          <a:chOff x="0" y="0"/>
          <a:chExt cx="0" cy="0"/>
        </a:xfrm>
      </p:grpSpPr>
      <p:sp>
        <p:nvSpPr>
          <p:cNvPr id="0" name="CustomShape 1"/>
          <p:cNvSpPr/>
          <p:nvPr/>
        </p:nvSpPr>
        <p:spPr>
          <a:xfrm>
            <a:off x="-9360" y="-7200"/>
            <a:ext cx="9162720" cy="1041120"/>
          </a:xfrm>
          <a:custGeom>
            <a:avLst/>
            <a:gdLst/>
            <a:ah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a:gradFill>
          <a:ln w="9360">
            <a:noFill/>
          </a:ln>
        </p:spPr>
        <p:style>
          <a:lnRef idx="0"/>
          <a:fillRef idx="0"/>
          <a:effectRef idx="0"/>
          <a:fontRef idx="minor"/>
        </p:style>
      </p:sp>
      <p:sp>
        <p:nvSpPr>
          <p:cNvPr id="1" name="CustomShape 2"/>
          <p:cNvSpPr/>
          <p:nvPr/>
        </p:nvSpPr>
        <p:spPr>
          <a:xfrm>
            <a:off x="4381560" y="-7200"/>
            <a:ext cx="4762080" cy="637920"/>
          </a:xfrm>
          <a:custGeom>
            <a:avLst/>
            <a:gdLst/>
            <a:ah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16200000"/>
          </a:gradFill>
          <a:ln w="9360">
            <a:noFill/>
          </a:ln>
        </p:spPr>
        <p:style>
          <a:lnRef idx="0"/>
          <a:fillRef idx="0"/>
          <a:effectRef idx="0"/>
          <a:fontRef idx="minor"/>
        </p:style>
      </p:sp>
      <p:sp>
        <p:nvSpPr>
          <p:cNvPr id="2" name="CustomShape 3"/>
          <p:cNvSpPr/>
          <p:nvPr/>
        </p:nvSpPr>
        <p:spPr>
          <a:xfrm rot="21435600">
            <a:off x="-18720" y="201960"/>
            <a:ext cx="9162720" cy="648720"/>
          </a:xfrm>
          <a:custGeom>
            <a:avLst/>
            <a:gdLst/>
            <a:ahLst/>
            <a:rect l="l" t="t" r="r" b="b"/>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800">
            <a:solidFill>
              <a:srgbClr val="09b7bf"/>
            </a:solidFill>
            <a:round/>
          </a:ln>
        </p:spPr>
        <p:style>
          <a:lnRef idx="0"/>
          <a:fillRef idx="0"/>
          <a:effectRef idx="0"/>
          <a:fontRef idx="minor"/>
        </p:style>
      </p:sp>
      <p:sp>
        <p:nvSpPr>
          <p:cNvPr id="3" name="CustomShape 4"/>
          <p:cNvSpPr/>
          <p:nvPr/>
        </p:nvSpPr>
        <p:spPr>
          <a:xfrm rot="21435600">
            <a:off x="-14040" y="275400"/>
            <a:ext cx="9175320" cy="529920"/>
          </a:xfrm>
          <a:custGeom>
            <a:avLst/>
            <a:gdLst/>
            <a:ahLst/>
            <a:rect l="l" t="t" r="r" b="b"/>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360">
            <a:solidFill>
              <a:srgbClr val="0f6fc6"/>
            </a:solidFill>
            <a:round/>
          </a:ln>
        </p:spPr>
        <p:style>
          <a:lnRef idx="0"/>
          <a:fillRef idx="0"/>
          <a:effectRef idx="0"/>
          <a:fontRef idx="minor"/>
        </p:style>
      </p:sp>
      <p:sp>
        <p:nvSpPr>
          <p:cNvPr id="4" name="PlaceHolder 5"/>
          <p:cNvSpPr>
            <a:spLocks noGrp="1"/>
          </p:cNvSpPr>
          <p:nvPr>
            <p:ph type="title"/>
          </p:nvPr>
        </p:nvSpPr>
        <p:spPr>
          <a:xfrm>
            <a:off x="457200" y="704160"/>
            <a:ext cx="8229240" cy="1142640"/>
          </a:xfrm>
          <a:prstGeom prst="rect">
            <a:avLst/>
          </a:prstGeom>
        </p:spPr>
        <p:txBody>
          <a:bodyPr lIns="0" rIns="0" tIns="45000" bIns="0" anchor="b"/>
          <a:p>
            <a:pPr>
              <a:lnSpc>
                <a:spcPct val="100000"/>
              </a:lnSpc>
            </a:pPr>
            <a:r>
              <a:rPr b="0" lang="fr-FR" sz="5000" spc="-1" strike="noStrike">
                <a:solidFill>
                  <a:srgbClr val="04617b"/>
                </a:solidFill>
                <a:uFill>
                  <a:solidFill>
                    <a:srgbClr val="ffffff"/>
                  </a:solidFill>
                </a:uFill>
                <a:latin typeface="Calibri"/>
              </a:rPr>
              <a:t>Cliquez pour modifier le style du titre</a:t>
            </a:r>
            <a:endParaRPr b="0" lang="fr-FR" sz="5000" spc="-1" strike="noStrike">
              <a:solidFill>
                <a:srgbClr val="000000"/>
              </a:solidFill>
              <a:uFill>
                <a:solidFill>
                  <a:srgbClr val="ffffff"/>
                </a:solidFill>
              </a:uFill>
              <a:latin typeface="Constantia"/>
            </a:endParaRPr>
          </a:p>
        </p:txBody>
      </p:sp>
      <p:sp>
        <p:nvSpPr>
          <p:cNvPr id="5" name="PlaceHolder 6"/>
          <p:cNvSpPr>
            <a:spLocks noGrp="1"/>
          </p:cNvSpPr>
          <p:nvPr>
            <p:ph type="body"/>
          </p:nvPr>
        </p:nvSpPr>
        <p:spPr>
          <a:xfrm>
            <a:off x="457200" y="1935360"/>
            <a:ext cx="8229240" cy="4388760"/>
          </a:xfrm>
          <a:prstGeom prst="rect">
            <a:avLst/>
          </a:prstGeom>
        </p:spPr>
        <p:txBody>
          <a:bodyPr lIns="90000" rIns="90000" tIns="45000" bIns="45000"/>
          <a:p>
            <a:pPr marL="274320" indent="-273960">
              <a:lnSpc>
                <a:spcPct val="100000"/>
              </a:lnSpc>
              <a:spcBef>
                <a:spcPts val="519"/>
              </a:spcBef>
              <a:buClr>
                <a:srgbClr val="0bd0d9"/>
              </a:buClr>
              <a:buSzPct val="95000"/>
              <a:buFont typeface="Wingdings 2" charset="2"/>
              <a:buChar char=""/>
            </a:pPr>
            <a:r>
              <a:rPr b="0" lang="fr-FR" sz="2600" spc="-1" strike="noStrike">
                <a:solidFill>
                  <a:srgbClr val="000000"/>
                </a:solidFill>
                <a:uFill>
                  <a:solidFill>
                    <a:srgbClr val="ffffff"/>
                  </a:solidFill>
                </a:uFill>
                <a:latin typeface="Constantia"/>
              </a:rPr>
              <a:t>Cliquez pour modifier les styles du texte du masque</a:t>
            </a:r>
            <a:endParaRPr b="0" lang="fr-FR" sz="2600" spc="-1" strike="noStrike">
              <a:solidFill>
                <a:srgbClr val="000000"/>
              </a:solidFill>
              <a:uFill>
                <a:solidFill>
                  <a:srgbClr val="ffffff"/>
                </a:solidFill>
              </a:uFill>
              <a:latin typeface="Constantia"/>
            </a:endParaRPr>
          </a:p>
          <a:p>
            <a:pPr lvl="1" marL="640080" indent="-246600">
              <a:lnSpc>
                <a:spcPct val="100000"/>
              </a:lnSpc>
              <a:spcBef>
                <a:spcPts val="479"/>
              </a:spcBef>
              <a:buClr>
                <a:srgbClr val="0f6fc6"/>
              </a:buClr>
              <a:buSzPct val="85000"/>
              <a:buFont typeface="Wingdings 2" charset="2"/>
              <a:buChar char=""/>
            </a:pPr>
            <a:r>
              <a:rPr b="0" lang="fr-FR" sz="2400" spc="-1" strike="noStrike">
                <a:solidFill>
                  <a:srgbClr val="000000"/>
                </a:solidFill>
                <a:uFill>
                  <a:solidFill>
                    <a:srgbClr val="ffffff"/>
                  </a:solidFill>
                </a:uFill>
                <a:latin typeface="Constantia"/>
              </a:rPr>
              <a:t>Deuxième niveau</a:t>
            </a:r>
            <a:endParaRPr b="0" lang="fr-FR" sz="2600" spc="-1" strike="noStrike">
              <a:solidFill>
                <a:srgbClr val="000000"/>
              </a:solidFill>
              <a:uFill>
                <a:solidFill>
                  <a:srgbClr val="ffffff"/>
                </a:solidFill>
              </a:uFill>
              <a:latin typeface="Constantia"/>
            </a:endParaRPr>
          </a:p>
          <a:p>
            <a:pPr lvl="2" marL="914400" indent="-246600">
              <a:lnSpc>
                <a:spcPct val="100000"/>
              </a:lnSpc>
              <a:spcBef>
                <a:spcPts val="420"/>
              </a:spcBef>
              <a:buClr>
                <a:srgbClr val="009dd9"/>
              </a:buClr>
              <a:buSzPct val="70000"/>
              <a:buFont typeface="Wingdings 2" charset="2"/>
              <a:buChar char=""/>
            </a:pPr>
            <a:r>
              <a:rPr b="0" lang="fr-FR" sz="2100" spc="-1" strike="noStrike">
                <a:solidFill>
                  <a:srgbClr val="000000"/>
                </a:solidFill>
                <a:uFill>
                  <a:solidFill>
                    <a:srgbClr val="ffffff"/>
                  </a:solidFill>
                </a:uFill>
                <a:latin typeface="Constantia"/>
              </a:rPr>
              <a:t>Troisième niveau</a:t>
            </a:r>
            <a:endParaRPr b="0" lang="fr-FR" sz="2600" spc="-1" strike="noStrike">
              <a:solidFill>
                <a:srgbClr val="000000"/>
              </a:solidFill>
              <a:uFill>
                <a:solidFill>
                  <a:srgbClr val="ffffff"/>
                </a:solidFill>
              </a:uFill>
              <a:latin typeface="Constantia"/>
            </a:endParaRPr>
          </a:p>
          <a:p>
            <a:pPr lvl="3" marL="1188720" indent="-209880">
              <a:lnSpc>
                <a:spcPct val="100000"/>
              </a:lnSpc>
              <a:spcBef>
                <a:spcPts val="400"/>
              </a:spcBef>
              <a:buClr>
                <a:srgbClr val="0bd0d9"/>
              </a:buClr>
              <a:buSzPct val="65000"/>
              <a:buFont typeface="Wingdings 2" charset="2"/>
              <a:buChar char=""/>
            </a:pPr>
            <a:r>
              <a:rPr b="0" lang="fr-FR" sz="2000" spc="-1" strike="noStrike">
                <a:solidFill>
                  <a:srgbClr val="000000"/>
                </a:solidFill>
                <a:uFill>
                  <a:solidFill>
                    <a:srgbClr val="ffffff"/>
                  </a:solidFill>
                </a:uFill>
                <a:latin typeface="Constantia"/>
              </a:rPr>
              <a:t>Quatrième niveau</a:t>
            </a:r>
            <a:endParaRPr b="0" lang="fr-FR" sz="2600" spc="-1" strike="noStrike">
              <a:solidFill>
                <a:srgbClr val="000000"/>
              </a:solidFill>
              <a:uFill>
                <a:solidFill>
                  <a:srgbClr val="ffffff"/>
                </a:solidFill>
              </a:uFill>
              <a:latin typeface="Constantia"/>
            </a:endParaRPr>
          </a:p>
          <a:p>
            <a:pPr lvl="4" marL="1463040" indent="-209880">
              <a:lnSpc>
                <a:spcPct val="100000"/>
              </a:lnSpc>
              <a:spcBef>
                <a:spcPts val="400"/>
              </a:spcBef>
              <a:buClr>
                <a:srgbClr val="10cf9b"/>
              </a:buClr>
              <a:buSzPct val="65000"/>
              <a:buFont typeface="Wingdings 2" charset="2"/>
              <a:buChar char=""/>
            </a:pPr>
            <a:r>
              <a:rPr b="0" lang="fr-FR" sz="2000" spc="-1" strike="noStrike">
                <a:solidFill>
                  <a:srgbClr val="000000"/>
                </a:solidFill>
                <a:uFill>
                  <a:solidFill>
                    <a:srgbClr val="ffffff"/>
                  </a:solidFill>
                </a:uFill>
                <a:latin typeface="Constantia"/>
              </a:rPr>
              <a:t>Cinquième niveau</a:t>
            </a:r>
            <a:endParaRPr b="0" lang="fr-FR" sz="2600" spc="-1" strike="noStrike">
              <a:solidFill>
                <a:srgbClr val="000000"/>
              </a:solidFill>
              <a:uFill>
                <a:solidFill>
                  <a:srgbClr val="ffffff"/>
                </a:solidFill>
              </a:uFill>
              <a:latin typeface="Constantia"/>
            </a:endParaRPr>
          </a:p>
        </p:txBody>
      </p:sp>
      <p:sp>
        <p:nvSpPr>
          <p:cNvPr id="6" name="PlaceHolder 7"/>
          <p:cNvSpPr>
            <a:spLocks noGrp="1"/>
          </p:cNvSpPr>
          <p:nvPr>
            <p:ph type="dt"/>
          </p:nvPr>
        </p:nvSpPr>
        <p:spPr>
          <a:xfrm>
            <a:off x="457200" y="6356520"/>
            <a:ext cx="2133360" cy="364680"/>
          </a:xfrm>
          <a:prstGeom prst="rect">
            <a:avLst/>
          </a:prstGeom>
        </p:spPr>
        <p:txBody>
          <a:bodyPr lIns="0" rIns="0" tIns="0" bIns="0" anchor="b"/>
          <a:p>
            <a:pPr>
              <a:lnSpc>
                <a:spcPct val="100000"/>
              </a:lnSpc>
            </a:pPr>
            <a:fld id="{E37ADF1A-F826-46D0-BB67-703F9BB4277D}" type="datetime">
              <a:rPr b="0" lang="de-AT" sz="1200" spc="-1" strike="noStrike">
                <a:solidFill>
                  <a:srgbClr val="035c75"/>
                </a:solidFill>
                <a:uFill>
                  <a:solidFill>
                    <a:srgbClr val="ffffff"/>
                  </a:solidFill>
                </a:uFill>
                <a:latin typeface="Constantia"/>
              </a:rPr>
              <a:t>25.06.2017</a:t>
            </a:fld>
            <a:endParaRPr b="0" lang="de-AT" sz="1400" spc="-1" strike="noStrike">
              <a:solidFill>
                <a:srgbClr val="000000"/>
              </a:solidFill>
              <a:uFill>
                <a:solidFill>
                  <a:srgbClr val="ffffff"/>
                </a:solidFill>
              </a:uFill>
              <a:latin typeface="Times New Roman"/>
            </a:endParaRPr>
          </a:p>
        </p:txBody>
      </p:sp>
      <p:sp>
        <p:nvSpPr>
          <p:cNvPr id="7" name="PlaceHolder 8"/>
          <p:cNvSpPr>
            <a:spLocks noGrp="1"/>
          </p:cNvSpPr>
          <p:nvPr>
            <p:ph type="ftr"/>
          </p:nvPr>
        </p:nvSpPr>
        <p:spPr>
          <a:xfrm>
            <a:off x="2666880" y="6356520"/>
            <a:ext cx="3352320" cy="364680"/>
          </a:xfrm>
          <a:prstGeom prst="rect">
            <a:avLst/>
          </a:prstGeom>
        </p:spPr>
        <p:txBody>
          <a:bodyPr lIns="0" rIns="0" tIns="0" bIns="0" anchor="b"/>
          <a:p>
            <a:endParaRPr b="0" lang="de-AT" sz="2400" spc="-1" strike="noStrike">
              <a:solidFill>
                <a:srgbClr val="000000"/>
              </a:solidFill>
              <a:uFill>
                <a:solidFill>
                  <a:srgbClr val="ffffff"/>
                </a:solidFill>
              </a:uFill>
              <a:latin typeface="Times New Roman"/>
            </a:endParaRPr>
          </a:p>
        </p:txBody>
      </p:sp>
      <p:sp>
        <p:nvSpPr>
          <p:cNvPr id="8" name="PlaceHolder 9"/>
          <p:cNvSpPr>
            <a:spLocks noGrp="1"/>
          </p:cNvSpPr>
          <p:nvPr>
            <p:ph type="sldNum"/>
          </p:nvPr>
        </p:nvSpPr>
        <p:spPr>
          <a:xfrm>
            <a:off x="7924680" y="6356520"/>
            <a:ext cx="761760" cy="364680"/>
          </a:xfrm>
          <a:prstGeom prst="rect">
            <a:avLst/>
          </a:prstGeom>
        </p:spPr>
        <p:txBody>
          <a:bodyPr lIns="0" rIns="0" tIns="0" bIns="0" anchor="b"/>
          <a:p>
            <a:pPr algn="r">
              <a:lnSpc>
                <a:spcPct val="100000"/>
              </a:lnSpc>
            </a:pPr>
            <a:fld id="{03DB25D6-4731-4B4E-890F-618FFF26199E}" type="slidenum">
              <a:rPr b="0" lang="de-AT" sz="1200" spc="-1" strike="noStrike">
                <a:solidFill>
                  <a:srgbClr val="035c75"/>
                </a:solidFill>
                <a:uFill>
                  <a:solidFill>
                    <a:srgbClr val="ffffff"/>
                  </a:solidFill>
                </a:uFill>
                <a:latin typeface="Constantia"/>
              </a:rPr>
              <a:t>&lt;Foliennummer&gt;</a:t>
            </a:fld>
            <a:endParaRPr b="0" lang="de-AT"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jpeg"/><Relationship Id="rId3"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 name="TextShape 1"/>
          <p:cNvSpPr txBox="1"/>
          <p:nvPr/>
        </p:nvSpPr>
        <p:spPr>
          <a:xfrm>
            <a:off x="467640" y="188640"/>
            <a:ext cx="8229240" cy="1142640"/>
          </a:xfrm>
          <a:prstGeom prst="rect">
            <a:avLst/>
          </a:prstGeom>
          <a:noFill/>
          <a:ln>
            <a:noFill/>
          </a:ln>
        </p:spPr>
        <p:txBody>
          <a:bodyPr lIns="0" rIns="0" tIns="45000" bIns="0" anchor="b"/>
          <a:p>
            <a:pPr algn="ctr">
              <a:lnSpc>
                <a:spcPct val="100000"/>
              </a:lnSpc>
            </a:pPr>
            <a:r>
              <a:rPr b="1" lang="fr-FR" sz="2800" spc="-1" strike="noStrike">
                <a:solidFill>
                  <a:srgbClr val="04617b"/>
                </a:solidFill>
                <a:uFill>
                  <a:solidFill>
                    <a:srgbClr val="ffffff"/>
                  </a:solidFill>
                </a:uFill>
                <a:latin typeface="Calibri"/>
              </a:rPr>
              <a:t>www.gemppi.org</a:t>
            </a:r>
            <a:endParaRPr b="0" lang="fr-FR" sz="1800" spc="-1" strike="noStrike">
              <a:solidFill>
                <a:srgbClr val="000000"/>
              </a:solidFill>
              <a:uFill>
                <a:solidFill>
                  <a:srgbClr val="ffffff"/>
                </a:solidFill>
              </a:uFill>
              <a:latin typeface="Constantia"/>
            </a:endParaRPr>
          </a:p>
        </p:txBody>
      </p:sp>
      <p:sp>
        <p:nvSpPr>
          <p:cNvPr id="49" name="TextShape 2"/>
          <p:cNvSpPr txBox="1"/>
          <p:nvPr/>
        </p:nvSpPr>
        <p:spPr>
          <a:xfrm>
            <a:off x="457200" y="1935360"/>
            <a:ext cx="8229240" cy="4388760"/>
          </a:xfrm>
          <a:prstGeom prst="rect">
            <a:avLst/>
          </a:prstGeom>
          <a:noFill/>
          <a:ln>
            <a:noFill/>
          </a:ln>
        </p:spPr>
        <p:txBody>
          <a:bodyPr lIns="90000" rIns="90000" tIns="45000" bIns="45000"/>
          <a:p>
            <a:pPr marL="274320" indent="-273960" algn="ctr">
              <a:lnSpc>
                <a:spcPct val="100000"/>
              </a:lnSpc>
              <a:spcBef>
                <a:spcPts val="641"/>
              </a:spcBef>
            </a:pPr>
            <a:r>
              <a:rPr b="1" lang="fr-FR" sz="3200" spc="-1" strike="noStrike">
                <a:solidFill>
                  <a:srgbClr val="000000"/>
                </a:solidFill>
                <a:uFill>
                  <a:solidFill>
                    <a:srgbClr val="ffffff"/>
                  </a:solidFill>
                </a:uFill>
                <a:latin typeface="Constantia"/>
              </a:rPr>
              <a:t>Procédure de protection et d’auto-défense intellectuelle d'une fratrie dont un membre est engagé dans le radicalisme islamique</a:t>
            </a:r>
            <a:endParaRPr b="0" lang="fr-FR" sz="2600" spc="-1" strike="noStrike">
              <a:solidFill>
                <a:srgbClr val="000000"/>
              </a:solidFill>
              <a:uFill>
                <a:solidFill>
                  <a:srgbClr val="ffffff"/>
                </a:solidFill>
              </a:uFill>
              <a:latin typeface="Constantia"/>
            </a:endParaRPr>
          </a:p>
          <a:p>
            <a:pPr>
              <a:lnSpc>
                <a:spcPct val="100000"/>
              </a:lnSpc>
              <a:spcBef>
                <a:spcPts val="519"/>
              </a:spcBef>
            </a:pPr>
            <a:endParaRPr b="0" lang="fr-FR" sz="2600" spc="-1" strike="noStrike">
              <a:solidFill>
                <a:srgbClr val="000000"/>
              </a:solidFill>
              <a:uFill>
                <a:solidFill>
                  <a:srgbClr val="ffffff"/>
                </a:solidFill>
              </a:uFill>
              <a:latin typeface="Constantia"/>
            </a:endParaRPr>
          </a:p>
          <a:p>
            <a:pPr marL="274320" indent="-273960" algn="just">
              <a:lnSpc>
                <a:spcPct val="100000"/>
              </a:lnSpc>
              <a:spcBef>
                <a:spcPts val="519"/>
              </a:spcBef>
            </a:pPr>
            <a:r>
              <a:rPr b="0" lang="fr-FR" sz="2600" spc="-1" strike="noStrike">
                <a:solidFill>
                  <a:srgbClr val="000000"/>
                </a:solidFill>
                <a:uFill>
                  <a:solidFill>
                    <a:srgbClr val="ffffff"/>
                  </a:solidFill>
                </a:uFill>
                <a:latin typeface="Constantia"/>
              </a:rPr>
              <a:t>   </a:t>
            </a:r>
            <a:r>
              <a:rPr b="0" lang="fr-FR" sz="2600" spc="-1" strike="noStrike">
                <a:solidFill>
                  <a:srgbClr val="000000"/>
                </a:solidFill>
                <a:uFill>
                  <a:solidFill>
                    <a:srgbClr val="ffffff"/>
                  </a:solidFill>
                </a:uFill>
                <a:latin typeface="Constantia"/>
              </a:rPr>
              <a:t>Cette procédure peut être utilisée aussi pour la confortation de certains profils de repentis du radicalisme islamique. </a:t>
            </a:r>
            <a:endParaRPr b="0" lang="fr-FR" sz="2600" spc="-1" strike="noStrike">
              <a:solidFill>
                <a:srgbClr val="000000"/>
              </a:solidFill>
              <a:uFill>
                <a:solidFill>
                  <a:srgbClr val="ffffff"/>
                </a:solidFill>
              </a:uFill>
              <a:latin typeface="Constantia"/>
            </a:endParaRPr>
          </a:p>
          <a:p>
            <a:pPr marL="274320" indent="-273960" algn="just">
              <a:lnSpc>
                <a:spcPct val="100000"/>
              </a:lnSpc>
              <a:spcBef>
                <a:spcPts val="519"/>
              </a:spcBef>
            </a:pPr>
            <a:r>
              <a:rPr b="0" lang="fr-FR" sz="2600" spc="-1" strike="noStrike">
                <a:solidFill>
                  <a:srgbClr val="0b5394"/>
                </a:solidFill>
                <a:uFill>
                  <a:solidFill>
                    <a:srgbClr val="ffffff"/>
                  </a:solidFill>
                </a:uFill>
                <a:latin typeface="Constantia"/>
              </a:rPr>
              <a:t>   </a:t>
            </a:r>
            <a:r>
              <a:rPr b="0" lang="fr-FR" sz="2600" spc="-1" strike="noStrike">
                <a:solidFill>
                  <a:srgbClr val="0b5394"/>
                </a:solidFill>
                <a:uFill>
                  <a:solidFill>
                    <a:srgbClr val="ffffff"/>
                  </a:solidFill>
                </a:uFill>
                <a:latin typeface="Constantia"/>
              </a:rPr>
              <a:t>Les mêmes principes peuvent être mis en oeuvre pour d’autres types de radicalismes.</a:t>
            </a:r>
            <a:endParaRPr b="0" lang="fr-FR" sz="2600" spc="-1" strike="noStrike">
              <a:solidFill>
                <a:srgbClr val="000000"/>
              </a:solidFill>
              <a:uFill>
                <a:solidFill>
                  <a:srgbClr val="ffffff"/>
                </a:solidFill>
              </a:uFill>
              <a:latin typeface="Constantia"/>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 name="TextShape 1"/>
          <p:cNvSpPr txBox="1"/>
          <p:nvPr/>
        </p:nvSpPr>
        <p:spPr>
          <a:xfrm>
            <a:off x="467640" y="260640"/>
            <a:ext cx="8280720" cy="2952000"/>
          </a:xfrm>
          <a:prstGeom prst="rect">
            <a:avLst/>
          </a:prstGeom>
          <a:noFill/>
          <a:ln>
            <a:noFill/>
          </a:ln>
        </p:spPr>
        <p:txBody>
          <a:bodyPr lIns="0" rIns="0" tIns="45000" bIns="0" anchor="b"/>
          <a:p>
            <a:pPr algn="ctr">
              <a:lnSpc>
                <a:spcPct val="100000"/>
              </a:lnSpc>
            </a:pPr>
            <a:r>
              <a:rPr b="1" lang="fr-FR" sz="3200" spc="-1" strike="noStrike">
                <a:solidFill>
                  <a:srgbClr val="04617b"/>
                </a:solidFill>
                <a:uFill>
                  <a:solidFill>
                    <a:srgbClr val="ffffff"/>
                  </a:solidFill>
                </a:uFill>
                <a:latin typeface="Calibri"/>
              </a:rPr>
              <a:t>3) Présentation des textes sacrés (Bible, Coran, Sunna) utilisés pour provoquer des comportements sectaires et une rupture avec l'environnement d'origine</a:t>
            </a:r>
            <a:r>
              <a:rPr b="1" lang="fr-FR" sz="3200" spc="-1" strike="noStrike">
                <a:solidFill>
                  <a:srgbClr val="04617b"/>
                </a:solidFill>
                <a:uFill>
                  <a:solidFill>
                    <a:srgbClr val="ffffff"/>
                  </a:solidFill>
                </a:uFill>
                <a:latin typeface="Calibri"/>
              </a:rPr>
              <a:t>
</a:t>
            </a:r>
            <a:r>
              <a:rPr b="1" lang="fr-FR" sz="3200" spc="-1" strike="noStrike">
                <a:solidFill>
                  <a:srgbClr val="04617b"/>
                </a:solidFill>
                <a:uFill>
                  <a:solidFill>
                    <a:srgbClr val="ffffff"/>
                  </a:solidFill>
                </a:uFill>
                <a:latin typeface="Calibri"/>
              </a:rPr>
              <a:t>
</a:t>
            </a:r>
            <a:r>
              <a:rPr b="1" lang="fr-FR" sz="2700" spc="-1" strike="noStrike">
                <a:solidFill>
                  <a:srgbClr val="ff0000"/>
                </a:solidFill>
                <a:uFill>
                  <a:solidFill>
                    <a:srgbClr val="ffffff"/>
                  </a:solidFill>
                </a:uFill>
                <a:latin typeface="Calibri"/>
              </a:rPr>
              <a:t>Phase de confrontation à l’âpreté des textes</a:t>
            </a:r>
            <a:r>
              <a:rPr b="1" lang="fr-FR" sz="2700" spc="-1" strike="noStrike">
                <a:solidFill>
                  <a:srgbClr val="04617b"/>
                </a:solidFill>
                <a:uFill>
                  <a:solidFill>
                    <a:srgbClr val="ffffff"/>
                  </a:solidFill>
                </a:uFill>
                <a:latin typeface="Calibri"/>
              </a:rPr>
              <a:t>
</a:t>
            </a:r>
            <a:r>
              <a:rPr b="0" lang="fr-FR" sz="2000" spc="-1" strike="noStrike">
                <a:solidFill>
                  <a:srgbClr val="04617b"/>
                </a:solidFill>
                <a:uFill>
                  <a:solidFill>
                    <a:srgbClr val="ffffff"/>
                  </a:solidFill>
                </a:uFill>
                <a:latin typeface="Calibri"/>
              </a:rPr>
              <a:t> (Rejet des non-croyants, discrimination, incitations à la violence, etc.)</a:t>
            </a:r>
            <a:r>
              <a:rPr b="0" lang="fr-FR" sz="5000" spc="-1" strike="noStrike">
                <a:solidFill>
                  <a:srgbClr val="04617b"/>
                </a:solidFill>
                <a:uFill>
                  <a:solidFill>
                    <a:srgbClr val="ffffff"/>
                  </a:solidFill>
                </a:uFill>
                <a:latin typeface="Calibri"/>
              </a:rPr>
              <a:t>
</a:t>
            </a:r>
            <a:endParaRPr b="0" lang="fr-FR" sz="1800" spc="-1" strike="noStrike">
              <a:solidFill>
                <a:srgbClr val="000000"/>
              </a:solidFill>
              <a:uFill>
                <a:solidFill>
                  <a:srgbClr val="ffffff"/>
                </a:solidFill>
              </a:uFill>
              <a:latin typeface="Constantia"/>
            </a:endParaRPr>
          </a:p>
        </p:txBody>
      </p:sp>
      <p:sp>
        <p:nvSpPr>
          <p:cNvPr id="71" name="TextShape 2"/>
          <p:cNvSpPr txBox="1"/>
          <p:nvPr/>
        </p:nvSpPr>
        <p:spPr>
          <a:xfrm>
            <a:off x="467640" y="3213000"/>
            <a:ext cx="8218800" cy="3111120"/>
          </a:xfrm>
          <a:prstGeom prst="rect">
            <a:avLst/>
          </a:prstGeom>
          <a:noFill/>
          <a:ln>
            <a:noFill/>
          </a:ln>
        </p:spPr>
        <p:txBody>
          <a:bodyPr lIns="90000" rIns="90000" tIns="45000" bIns="45000"/>
          <a:p>
            <a:pPr marL="274320" indent="-273960" algn="ctr">
              <a:lnSpc>
                <a:spcPct val="100000"/>
              </a:lnSpc>
              <a:spcBef>
                <a:spcPts val="519"/>
              </a:spcBef>
            </a:pPr>
            <a:r>
              <a:rPr b="0" lang="fr-FR" sz="2600" spc="-1" strike="noStrike">
                <a:solidFill>
                  <a:srgbClr val="000000"/>
                </a:solidFill>
                <a:uFill>
                  <a:solidFill>
                    <a:srgbClr val="ffffff"/>
                  </a:solidFill>
                </a:uFill>
                <a:latin typeface="Constantia"/>
              </a:rPr>
              <a:t>  </a:t>
            </a:r>
            <a:r>
              <a:rPr b="0" lang="fr-FR" sz="2600" spc="-1" strike="noStrike">
                <a:solidFill>
                  <a:srgbClr val="000000"/>
                </a:solidFill>
                <a:uFill>
                  <a:solidFill>
                    <a:srgbClr val="ffffff"/>
                  </a:solidFill>
                </a:uFill>
                <a:latin typeface="Constantia"/>
              </a:rPr>
              <a:t>Les textes sacrés présentés ne sont pas commentés par l’intervenant, mais sont introduits par cette phrase: </a:t>
            </a:r>
            <a:endParaRPr b="0" lang="fr-FR" sz="2600" spc="-1" strike="noStrike">
              <a:solidFill>
                <a:srgbClr val="000000"/>
              </a:solidFill>
              <a:uFill>
                <a:solidFill>
                  <a:srgbClr val="ffffff"/>
                </a:solidFill>
              </a:uFill>
              <a:latin typeface="Constantia"/>
            </a:endParaRPr>
          </a:p>
          <a:p>
            <a:pPr marL="274320" indent="-273960" algn="ctr">
              <a:lnSpc>
                <a:spcPct val="100000"/>
              </a:lnSpc>
              <a:spcBef>
                <a:spcPts val="519"/>
              </a:spcBef>
            </a:pPr>
            <a:r>
              <a:rPr b="0" lang="fr-FR" sz="2600" spc="-1" strike="noStrike">
                <a:solidFill>
                  <a:srgbClr val="000000"/>
                </a:solidFill>
                <a:uFill>
                  <a:solidFill>
                    <a:srgbClr val="ffffff"/>
                  </a:solidFill>
                </a:uFill>
                <a:latin typeface="Constantia"/>
              </a:rPr>
              <a:t>« Est-ce juste selon vous ? ». </a:t>
            </a:r>
            <a:endParaRPr b="0" lang="fr-FR" sz="2600" spc="-1" strike="noStrike">
              <a:solidFill>
                <a:srgbClr val="000000"/>
              </a:solidFill>
              <a:uFill>
                <a:solidFill>
                  <a:srgbClr val="ffffff"/>
                </a:solidFill>
              </a:uFill>
              <a:latin typeface="Constantia"/>
            </a:endParaRPr>
          </a:p>
          <a:p>
            <a:pPr marL="274320" indent="-273960">
              <a:lnSpc>
                <a:spcPct val="100000"/>
              </a:lnSpc>
              <a:spcBef>
                <a:spcPts val="519"/>
              </a:spcBef>
            </a:pPr>
            <a:endParaRPr b="0" lang="fr-FR" sz="2600" spc="-1" strike="noStrike">
              <a:solidFill>
                <a:srgbClr val="000000"/>
              </a:solidFill>
              <a:uFill>
                <a:solidFill>
                  <a:srgbClr val="ffffff"/>
                </a:solidFill>
              </a:uFill>
              <a:latin typeface="Constantia"/>
            </a:endParaRPr>
          </a:p>
          <a:p>
            <a:pPr marL="274320" indent="-273960">
              <a:lnSpc>
                <a:spcPct val="100000"/>
              </a:lnSpc>
              <a:spcBef>
                <a:spcPts val="439"/>
              </a:spcBef>
            </a:pPr>
            <a:r>
              <a:rPr b="0" lang="fr-FR" sz="2200" spc="-1" strike="noStrike">
                <a:solidFill>
                  <a:srgbClr val="000000"/>
                </a:solidFill>
                <a:uFill>
                  <a:solidFill>
                    <a:srgbClr val="ffffff"/>
                  </a:solidFill>
                </a:uFill>
                <a:latin typeface="Constantia"/>
              </a:rPr>
              <a:t>Pas de directives, ce sont aux participants de juger, débattre et conclure</a:t>
            </a:r>
            <a:endParaRPr b="0" lang="fr-FR" sz="2600" spc="-1" strike="noStrike">
              <a:solidFill>
                <a:srgbClr val="000000"/>
              </a:solidFill>
              <a:uFill>
                <a:solidFill>
                  <a:srgbClr val="ffffff"/>
                </a:solidFill>
              </a:uFill>
              <a:latin typeface="Constantia"/>
            </a:endParaRPr>
          </a:p>
          <a:p>
            <a:pPr>
              <a:lnSpc>
                <a:spcPct val="100000"/>
              </a:lnSpc>
              <a:spcBef>
                <a:spcPts val="519"/>
              </a:spcBef>
            </a:pPr>
            <a:endParaRPr b="0" lang="fr-FR" sz="2600" spc="-1" strike="noStrike">
              <a:solidFill>
                <a:srgbClr val="000000"/>
              </a:solidFill>
              <a:uFill>
                <a:solidFill>
                  <a:srgbClr val="ffffff"/>
                </a:solidFill>
              </a:uFill>
              <a:latin typeface="Constantia"/>
            </a:endParaRPr>
          </a:p>
          <a:p>
            <a:pPr marL="274320" indent="-273960">
              <a:lnSpc>
                <a:spcPct val="100000"/>
              </a:lnSpc>
              <a:spcBef>
                <a:spcPts val="519"/>
              </a:spcBef>
            </a:pPr>
            <a:r>
              <a:rPr b="0" lang="fr-FR" sz="2600" spc="-1" strike="noStrike">
                <a:solidFill>
                  <a:srgbClr val="000000"/>
                </a:solidFill>
                <a:uFill>
                  <a:solidFill>
                    <a:srgbClr val="ffffff"/>
                  </a:solidFill>
                </a:uFill>
                <a:latin typeface="Constantia"/>
              </a:rPr>
              <a:t> </a:t>
            </a:r>
            <a:r>
              <a:rPr b="0" lang="fr-FR" sz="2600" spc="-1" strike="noStrike">
                <a:solidFill>
                  <a:srgbClr val="000000"/>
                </a:solidFill>
                <a:uFill>
                  <a:solidFill>
                    <a:srgbClr val="ffffff"/>
                  </a:solidFill>
                </a:uFill>
                <a:latin typeface="Constantia"/>
              </a:rPr>
              <a:t>-Commencer par la Bible</a:t>
            </a:r>
            <a:endParaRPr b="0" lang="fr-FR" sz="2600" spc="-1" strike="noStrike">
              <a:solidFill>
                <a:srgbClr val="000000"/>
              </a:solidFill>
              <a:uFill>
                <a:solidFill>
                  <a:srgbClr val="ffffff"/>
                </a:solidFill>
              </a:uFill>
              <a:latin typeface="Constantia"/>
            </a:endParaRPr>
          </a:p>
          <a:p>
            <a:pPr marL="274320" indent="-273960">
              <a:lnSpc>
                <a:spcPct val="100000"/>
              </a:lnSpc>
              <a:spcBef>
                <a:spcPts val="519"/>
              </a:spcBef>
            </a:pPr>
            <a:r>
              <a:rPr b="0" lang="fr-FR" sz="2600" spc="-1" strike="noStrike">
                <a:solidFill>
                  <a:srgbClr val="000000"/>
                </a:solidFill>
                <a:uFill>
                  <a:solidFill>
                    <a:srgbClr val="ffffff"/>
                  </a:solidFill>
                </a:uFill>
                <a:latin typeface="Constantia"/>
              </a:rPr>
              <a:t> </a:t>
            </a:r>
            <a:r>
              <a:rPr b="0" lang="fr-FR" sz="2600" spc="-1" strike="noStrike">
                <a:solidFill>
                  <a:srgbClr val="000000"/>
                </a:solidFill>
                <a:uFill>
                  <a:solidFill>
                    <a:srgbClr val="ffffff"/>
                  </a:solidFill>
                </a:uFill>
                <a:latin typeface="Constantia"/>
              </a:rPr>
              <a:t>-Et ensuite avec le Coran et la Sunna (El Bokhari)</a:t>
            </a:r>
            <a:endParaRPr b="0" lang="fr-FR" sz="2600" spc="-1" strike="noStrike">
              <a:solidFill>
                <a:srgbClr val="000000"/>
              </a:solidFill>
              <a:uFill>
                <a:solidFill>
                  <a:srgbClr val="ffffff"/>
                </a:solidFill>
              </a:uFill>
              <a:latin typeface="Constantia"/>
            </a:endParaRPr>
          </a:p>
          <a:p>
            <a:pPr>
              <a:lnSpc>
                <a:spcPct val="100000"/>
              </a:lnSpc>
              <a:spcBef>
                <a:spcPts val="519"/>
              </a:spcBef>
            </a:pPr>
            <a:endParaRPr b="0" lang="fr-FR" sz="2600" spc="-1" strike="noStrike">
              <a:solidFill>
                <a:srgbClr val="000000"/>
              </a:solidFill>
              <a:uFill>
                <a:solidFill>
                  <a:srgbClr val="ffffff"/>
                </a:solidFill>
              </a:uFill>
              <a:latin typeface="Constantia"/>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TextShape 1"/>
          <p:cNvSpPr txBox="1"/>
          <p:nvPr/>
        </p:nvSpPr>
        <p:spPr>
          <a:xfrm>
            <a:off x="395640" y="260640"/>
            <a:ext cx="8229240" cy="1142640"/>
          </a:xfrm>
          <a:prstGeom prst="rect">
            <a:avLst/>
          </a:prstGeom>
          <a:noFill/>
          <a:ln>
            <a:noFill/>
          </a:ln>
        </p:spPr>
        <p:txBody>
          <a:bodyPr lIns="0" rIns="0" tIns="45000" bIns="0" anchor="b"/>
          <a:p>
            <a:pPr algn="ctr">
              <a:lnSpc>
                <a:spcPct val="100000"/>
              </a:lnSpc>
            </a:pPr>
            <a:r>
              <a:rPr b="0" lang="fr-FR" sz="5000" spc="-1" strike="noStrike">
                <a:solidFill>
                  <a:srgbClr val="04617b"/>
                </a:solidFill>
                <a:uFill>
                  <a:solidFill>
                    <a:srgbClr val="ffffff"/>
                  </a:solidFill>
                </a:uFill>
                <a:latin typeface="Calibri"/>
              </a:rPr>
              <a:t>Le texte sacré littéral, sans atours</a:t>
            </a:r>
            <a:endParaRPr b="0" lang="fr-FR" sz="1800" spc="-1" strike="noStrike">
              <a:solidFill>
                <a:srgbClr val="000000"/>
              </a:solidFill>
              <a:uFill>
                <a:solidFill>
                  <a:srgbClr val="ffffff"/>
                </a:solidFill>
              </a:uFill>
              <a:latin typeface="Constantia"/>
            </a:endParaRPr>
          </a:p>
        </p:txBody>
      </p:sp>
      <p:sp>
        <p:nvSpPr>
          <p:cNvPr id="73" name="TextShape 2"/>
          <p:cNvSpPr txBox="1"/>
          <p:nvPr/>
        </p:nvSpPr>
        <p:spPr>
          <a:xfrm>
            <a:off x="457200" y="1935360"/>
            <a:ext cx="8229240" cy="4388760"/>
          </a:xfrm>
          <a:prstGeom prst="rect">
            <a:avLst/>
          </a:prstGeom>
          <a:noFill/>
          <a:ln>
            <a:noFill/>
          </a:ln>
        </p:spPr>
        <p:txBody>
          <a:bodyPr lIns="90000" rIns="90000" tIns="45000" bIns="45000"/>
          <a:p>
            <a:pPr marL="274320" indent="-273960">
              <a:lnSpc>
                <a:spcPct val="100000"/>
              </a:lnSpc>
              <a:spcBef>
                <a:spcPts val="479"/>
              </a:spcBef>
              <a:buClr>
                <a:srgbClr val="0bd0d9"/>
              </a:buClr>
              <a:buSzPct val="95000"/>
              <a:buFont typeface="Wingdings 2" charset="2"/>
              <a:buChar char=""/>
            </a:pPr>
            <a:r>
              <a:rPr b="1" lang="fr-FR" sz="2400" spc="-1" strike="noStrike">
                <a:solidFill>
                  <a:srgbClr val="000000"/>
                </a:solidFill>
                <a:uFill>
                  <a:solidFill>
                    <a:srgbClr val="ffffff"/>
                  </a:solidFill>
                </a:uFill>
                <a:latin typeface="Constantia"/>
              </a:rPr>
              <a:t>Les sectes et les radicaux des religions  monothéistes s’appuient essentiellement sur les textes sacrés anciens pour justifier leurs idéologies, ce qui produit souvent des comportements anachroniques. </a:t>
            </a:r>
            <a:endParaRPr b="0" lang="fr-FR" sz="2600" spc="-1" strike="noStrike">
              <a:solidFill>
                <a:srgbClr val="000000"/>
              </a:solidFill>
              <a:uFill>
                <a:solidFill>
                  <a:srgbClr val="ffffff"/>
                </a:solidFill>
              </a:uFill>
              <a:latin typeface="Constantia"/>
            </a:endParaRPr>
          </a:p>
          <a:p>
            <a:pPr marL="274320" indent="-273960">
              <a:lnSpc>
                <a:spcPct val="100000"/>
              </a:lnSpc>
              <a:spcBef>
                <a:spcPts val="439"/>
              </a:spcBef>
              <a:buClr>
                <a:srgbClr val="0bd0d9"/>
              </a:buClr>
              <a:buSzPct val="95000"/>
              <a:buFont typeface="Wingdings 2" charset="2"/>
              <a:buChar char=""/>
            </a:pPr>
            <a:r>
              <a:rPr b="1" lang="fr-FR" sz="2200" spc="-1" strike="noStrike">
                <a:solidFill>
                  <a:srgbClr val="000000"/>
                </a:solidFill>
                <a:uFill>
                  <a:solidFill>
                    <a:srgbClr val="ffffff"/>
                  </a:solidFill>
                </a:uFill>
                <a:latin typeface="Constantia"/>
              </a:rPr>
              <a:t>Aucune religion est anodine et inoffensive</a:t>
            </a:r>
            <a:r>
              <a:rPr b="0" lang="fr-FR" sz="2200" spc="-1" strike="noStrike">
                <a:solidFill>
                  <a:srgbClr val="000000"/>
                </a:solidFill>
                <a:uFill>
                  <a:solidFill>
                    <a:srgbClr val="ffffff"/>
                  </a:solidFill>
                </a:uFill>
                <a:latin typeface="Constantia"/>
              </a:rPr>
              <a:t>, elle comporte toujours dans ses textes sacrés de la radicalité, de la pensée extrême parce qu’elle s’est constituée par opposition à une religion majoritaire qui l’a précédée et ses textes sont aussi à l’image de l’époque souvent barbare qui l’a vu naître.  </a:t>
            </a:r>
            <a:endParaRPr b="0" lang="fr-FR" sz="2600" spc="-1" strike="noStrike">
              <a:solidFill>
                <a:srgbClr val="000000"/>
              </a:solidFill>
              <a:uFill>
                <a:solidFill>
                  <a:srgbClr val="ffffff"/>
                </a:solidFill>
              </a:uFill>
              <a:latin typeface="Constantia"/>
            </a:endParaRPr>
          </a:p>
          <a:p>
            <a:pPr marL="274320" indent="-273960">
              <a:lnSpc>
                <a:spcPct val="100000"/>
              </a:lnSpc>
              <a:spcBef>
                <a:spcPts val="400"/>
              </a:spcBef>
              <a:buClr>
                <a:srgbClr val="0bd0d9"/>
              </a:buClr>
              <a:buSzPct val="95000"/>
              <a:buFont typeface="Wingdings 2" charset="2"/>
              <a:buChar char=""/>
            </a:pPr>
            <a:r>
              <a:rPr b="1" lang="fr-FR" sz="2000" spc="-1" strike="noStrike">
                <a:solidFill>
                  <a:srgbClr val="000000"/>
                </a:solidFill>
                <a:uFill>
                  <a:solidFill>
                    <a:srgbClr val="ffffff"/>
                  </a:solidFill>
                </a:uFill>
                <a:latin typeface="Constantia"/>
              </a:rPr>
              <a:t>De ce fait, actuellement des groupes deviennent radicaux lorsque les sectaires qui les dirigent utilisent de manière littérale des textes sacrés anciens. </a:t>
            </a:r>
            <a:r>
              <a:rPr b="0" lang="fr-FR" sz="2000" spc="-1" strike="noStrike">
                <a:solidFill>
                  <a:srgbClr val="000000"/>
                </a:solidFill>
                <a:uFill>
                  <a:solidFill>
                    <a:srgbClr val="ffffff"/>
                  </a:solidFill>
                </a:uFill>
                <a:latin typeface="Constantia"/>
              </a:rPr>
              <a:t>Ils prétendent ainsi </a:t>
            </a:r>
            <a:r>
              <a:rPr b="1" lang="fr-FR" sz="2000" spc="-1" strike="noStrike">
                <a:solidFill>
                  <a:srgbClr val="000000"/>
                </a:solidFill>
                <a:uFill>
                  <a:solidFill>
                    <a:srgbClr val="ffffff"/>
                  </a:solidFill>
                </a:uFill>
                <a:latin typeface="Constantia"/>
              </a:rPr>
              <a:t>revenir à la pureté de la religion originelle, par opposition aux autres mouvements religieux qu’ils accusent d’avoir fait des compromis et des concessions à ce monde diabolique ou à ses défenseurs</a:t>
            </a:r>
            <a:r>
              <a:rPr b="0" lang="fr-FR" sz="2000" spc="-1" strike="noStrike">
                <a:solidFill>
                  <a:srgbClr val="000000"/>
                </a:solidFill>
                <a:uFill>
                  <a:solidFill>
                    <a:srgbClr val="ffffff"/>
                  </a:solidFill>
                </a:uFill>
                <a:latin typeface="Constantia"/>
              </a:rPr>
              <a:t>. Les sectaires et les gourous vont justifier leur comportement intolérant au travers de ces textes anachroniques</a:t>
            </a:r>
            <a:endParaRPr b="0" lang="fr-FR" sz="2600" spc="-1" strike="noStrike">
              <a:solidFill>
                <a:srgbClr val="000000"/>
              </a:solidFill>
              <a:uFill>
                <a:solidFill>
                  <a:srgbClr val="ffffff"/>
                </a:solidFill>
              </a:uFill>
              <a:latin typeface="Constantia"/>
            </a:endParaRPr>
          </a:p>
          <a:p>
            <a:pPr>
              <a:lnSpc>
                <a:spcPct val="100000"/>
              </a:lnSpc>
              <a:spcBef>
                <a:spcPts val="439"/>
              </a:spcBef>
            </a:pPr>
            <a:endParaRPr b="0" lang="fr-FR" sz="2600" spc="-1" strike="noStrike">
              <a:solidFill>
                <a:srgbClr val="000000"/>
              </a:solidFill>
              <a:uFill>
                <a:solidFill>
                  <a:srgbClr val="ffffff"/>
                </a:solidFill>
              </a:uFill>
              <a:latin typeface="Constantia"/>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 name="TextShape 1"/>
          <p:cNvSpPr txBox="1"/>
          <p:nvPr/>
        </p:nvSpPr>
        <p:spPr>
          <a:xfrm>
            <a:off x="457200" y="704160"/>
            <a:ext cx="8229240" cy="1142640"/>
          </a:xfrm>
          <a:prstGeom prst="rect">
            <a:avLst/>
          </a:prstGeom>
          <a:noFill/>
          <a:ln>
            <a:noFill/>
          </a:ln>
        </p:spPr>
        <p:txBody>
          <a:bodyPr lIns="0" rIns="0" tIns="45000" bIns="0" anchor="b"/>
          <a:p>
            <a:pPr algn="just">
              <a:lnSpc>
                <a:spcPct val="100000"/>
              </a:lnSpc>
            </a:pPr>
            <a:r>
              <a:rPr b="1" lang="fr-FR" sz="5400" spc="-1" strike="noStrike">
                <a:solidFill>
                  <a:srgbClr val="0070c0"/>
                </a:solidFill>
                <a:uFill>
                  <a:solidFill>
                    <a:srgbClr val="ffffff"/>
                  </a:solidFill>
                </a:uFill>
                <a:latin typeface="Arial"/>
                <a:ea typeface="Times New Roman"/>
              </a:rPr>
              <a:t>
</a:t>
            </a:r>
            <a:r>
              <a:rPr b="1" lang="fr-FR" sz="2700" spc="-1" strike="noStrike">
                <a:solidFill>
                  <a:srgbClr val="0070c0"/>
                </a:solidFill>
                <a:uFill>
                  <a:solidFill>
                    <a:srgbClr val="ffffff"/>
                  </a:solidFill>
                </a:uFill>
                <a:latin typeface="Arial"/>
                <a:ea typeface="Times New Roman"/>
              </a:rPr>
              <a:t>Certains groupes sectaires s’appuient sur ces textes du Nouveau testament pour justifier une interprétation littéraliste</a:t>
            </a:r>
            <a:endParaRPr b="0" lang="fr-FR" sz="1800" spc="-1" strike="noStrike">
              <a:solidFill>
                <a:srgbClr val="000000"/>
              </a:solidFill>
              <a:uFill>
                <a:solidFill>
                  <a:srgbClr val="ffffff"/>
                </a:solidFill>
              </a:uFill>
              <a:latin typeface="Constantia"/>
            </a:endParaRPr>
          </a:p>
        </p:txBody>
      </p:sp>
      <p:sp>
        <p:nvSpPr>
          <p:cNvPr id="75" name="TextShape 2"/>
          <p:cNvSpPr txBox="1"/>
          <p:nvPr/>
        </p:nvSpPr>
        <p:spPr>
          <a:xfrm>
            <a:off x="457200" y="1935360"/>
            <a:ext cx="8229240" cy="4388760"/>
          </a:xfrm>
          <a:prstGeom prst="rect">
            <a:avLst/>
          </a:prstGeom>
          <a:noFill/>
          <a:ln>
            <a:noFill/>
          </a:ln>
        </p:spPr>
        <p:txBody>
          <a:bodyPr lIns="90000" rIns="90000" tIns="45000" bIns="45000"/>
          <a:p>
            <a:pPr>
              <a:lnSpc>
                <a:spcPct val="100000"/>
              </a:lnSpc>
              <a:spcBef>
                <a:spcPts val="360"/>
              </a:spcBef>
            </a:pPr>
            <a:endParaRPr b="0" lang="fr-FR" sz="2600" spc="-1" strike="noStrike">
              <a:solidFill>
                <a:srgbClr val="000000"/>
              </a:solidFill>
              <a:uFill>
                <a:solidFill>
                  <a:srgbClr val="ffffff"/>
                </a:solidFill>
              </a:uFill>
              <a:latin typeface="Constantia"/>
            </a:endParaRPr>
          </a:p>
          <a:p>
            <a:pPr marL="274320" indent="-273960">
              <a:lnSpc>
                <a:spcPct val="100000"/>
              </a:lnSpc>
              <a:spcBef>
                <a:spcPts val="360"/>
              </a:spcBef>
              <a:buClr>
                <a:srgbClr val="0bd0d9"/>
              </a:buClr>
              <a:buSzPct val="95000"/>
              <a:buFont typeface="Wingdings 2" charset="2"/>
              <a:buChar char=""/>
            </a:pPr>
            <a:r>
              <a:rPr b="0" lang="fr-FR" sz="1800" spc="-1" strike="noStrike">
                <a:solidFill>
                  <a:srgbClr val="000000"/>
                </a:solidFill>
                <a:uFill>
                  <a:solidFill>
                    <a:srgbClr val="ffffff"/>
                  </a:solidFill>
                </a:uFill>
                <a:latin typeface="Century Gothic"/>
              </a:rPr>
              <a:t>Apocalypse  22.18 </a:t>
            </a:r>
            <a:endParaRPr b="0" lang="fr-FR" sz="2600" spc="-1" strike="noStrike">
              <a:solidFill>
                <a:srgbClr val="000000"/>
              </a:solidFill>
              <a:uFill>
                <a:solidFill>
                  <a:srgbClr val="ffffff"/>
                </a:solidFill>
              </a:uFill>
              <a:latin typeface="Constantia"/>
            </a:endParaRPr>
          </a:p>
          <a:p>
            <a:pPr marL="274320" indent="-273960">
              <a:lnSpc>
                <a:spcPct val="100000"/>
              </a:lnSpc>
              <a:spcBef>
                <a:spcPts val="561"/>
              </a:spcBef>
              <a:buClr>
                <a:srgbClr val="0bd0d9"/>
              </a:buClr>
              <a:buSzPct val="95000"/>
              <a:buFont typeface="Wingdings 2" charset="2"/>
              <a:buChar char=""/>
            </a:pPr>
            <a:r>
              <a:rPr b="0" lang="fr-FR" sz="2800" spc="-1" strike="noStrike">
                <a:solidFill>
                  <a:srgbClr val="000000"/>
                </a:solidFill>
                <a:uFill>
                  <a:solidFill>
                    <a:srgbClr val="ffffff"/>
                  </a:solidFill>
                </a:uFill>
                <a:latin typeface="Constantia"/>
              </a:rPr>
              <a:t>Je le déclare à quiconque entend les paroles de la prophétie de ce livre: Si quelqu'un y ajoute quelque chose, Dieu le frappera des fléaux décrits dans ce livre et si quelqu’un retranche quelque chose des paroles de la prophétie de ce livre, Dieu retranchera sa part de l’Arbre de vie… </a:t>
            </a:r>
            <a:endParaRPr b="0" lang="fr-FR" sz="2600" spc="-1" strike="noStrike">
              <a:solidFill>
                <a:srgbClr val="000000"/>
              </a:solidFill>
              <a:uFill>
                <a:solidFill>
                  <a:srgbClr val="ffffff"/>
                </a:solidFill>
              </a:uFill>
              <a:latin typeface="Constantia"/>
            </a:endParaRPr>
          </a:p>
          <a:p>
            <a:pPr>
              <a:lnSpc>
                <a:spcPct val="100000"/>
              </a:lnSpc>
              <a:spcBef>
                <a:spcPts val="519"/>
              </a:spcBef>
            </a:pPr>
            <a:endParaRPr b="0" lang="fr-FR" sz="2600" spc="-1" strike="noStrike">
              <a:solidFill>
                <a:srgbClr val="000000"/>
              </a:solidFill>
              <a:uFill>
                <a:solidFill>
                  <a:srgbClr val="ffffff"/>
                </a:solidFill>
              </a:uFill>
              <a:latin typeface="Constantia"/>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TextShape 1"/>
          <p:cNvSpPr txBox="1"/>
          <p:nvPr/>
        </p:nvSpPr>
        <p:spPr>
          <a:xfrm>
            <a:off x="395640" y="260640"/>
            <a:ext cx="8229240" cy="1142640"/>
          </a:xfrm>
          <a:prstGeom prst="rect">
            <a:avLst/>
          </a:prstGeom>
          <a:noFill/>
          <a:ln>
            <a:noFill/>
          </a:ln>
        </p:spPr>
        <p:txBody>
          <a:bodyPr lIns="0" rIns="0" tIns="45000" bIns="0" anchor="b"/>
          <a:p>
            <a:pPr>
              <a:lnSpc>
                <a:spcPct val="100000"/>
              </a:lnSpc>
            </a:pPr>
            <a:r>
              <a:rPr b="1" lang="fr-FR" sz="3200" spc="-1" strike="noStrike">
                <a:solidFill>
                  <a:srgbClr val="04617b"/>
                </a:solidFill>
                <a:uFill>
                  <a:solidFill>
                    <a:srgbClr val="ffffff"/>
                  </a:solidFill>
                </a:uFill>
                <a:latin typeface="Calibri"/>
              </a:rPr>
              <a:t>Même méthode d’incitation au littéralisme au travers du Coran, utilisée par les salafistes et autres intégristes</a:t>
            </a:r>
            <a:endParaRPr b="0" lang="fr-FR" sz="1800" spc="-1" strike="noStrike">
              <a:solidFill>
                <a:srgbClr val="000000"/>
              </a:solidFill>
              <a:uFill>
                <a:solidFill>
                  <a:srgbClr val="ffffff"/>
                </a:solidFill>
              </a:uFill>
              <a:latin typeface="Constantia"/>
            </a:endParaRPr>
          </a:p>
        </p:txBody>
      </p:sp>
      <p:pic>
        <p:nvPicPr>
          <p:cNvPr id="77" name="Picture 2" descr=""/>
          <p:cNvPicPr/>
          <p:nvPr/>
        </p:nvPicPr>
        <p:blipFill>
          <a:blip r:embed="rId1"/>
          <a:stretch/>
        </p:blipFill>
        <p:spPr>
          <a:xfrm>
            <a:off x="395640" y="1556640"/>
            <a:ext cx="5929200" cy="2393280"/>
          </a:xfrm>
          <a:prstGeom prst="rect">
            <a:avLst/>
          </a:prstGeom>
          <a:ln>
            <a:noFill/>
          </a:ln>
        </p:spPr>
      </p:pic>
      <p:pic>
        <p:nvPicPr>
          <p:cNvPr id="78" name="Picture 3" descr=""/>
          <p:cNvPicPr/>
          <p:nvPr/>
        </p:nvPicPr>
        <p:blipFill>
          <a:blip r:embed="rId2"/>
          <a:stretch/>
        </p:blipFill>
        <p:spPr>
          <a:xfrm>
            <a:off x="2771640" y="4014360"/>
            <a:ext cx="6081120" cy="2843280"/>
          </a:xfrm>
          <a:prstGeom prst="rect">
            <a:avLst/>
          </a:prstGeom>
          <a:ln>
            <a:noFill/>
          </a:ln>
        </p:spPr>
      </p:pic>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TextShape 1"/>
          <p:cNvSpPr txBox="1"/>
          <p:nvPr/>
        </p:nvSpPr>
        <p:spPr>
          <a:xfrm>
            <a:off x="539640" y="404640"/>
            <a:ext cx="8229240" cy="1142640"/>
          </a:xfrm>
          <a:prstGeom prst="rect">
            <a:avLst/>
          </a:prstGeom>
          <a:noFill/>
          <a:ln>
            <a:noFill/>
          </a:ln>
        </p:spPr>
        <p:txBody>
          <a:bodyPr lIns="0" rIns="0" tIns="45000" bIns="0" anchor="b"/>
          <a:p>
            <a:pPr>
              <a:lnSpc>
                <a:spcPct val="100000"/>
              </a:lnSpc>
            </a:pPr>
            <a:r>
              <a:rPr b="0" lang="fr-FR" sz="5000" spc="-1" strike="noStrike">
                <a:solidFill>
                  <a:srgbClr val="04617b"/>
                </a:solidFill>
                <a:uFill>
                  <a:solidFill>
                    <a:srgbClr val="ffffff"/>
                  </a:solidFill>
                </a:uFill>
                <a:latin typeface="Calibri"/>
              </a:rPr>
              <a:t>Provoquer une prise de conscience</a:t>
            </a:r>
            <a:endParaRPr b="0" lang="fr-FR" sz="1800" spc="-1" strike="noStrike">
              <a:solidFill>
                <a:srgbClr val="000000"/>
              </a:solidFill>
              <a:uFill>
                <a:solidFill>
                  <a:srgbClr val="ffffff"/>
                </a:solidFill>
              </a:uFill>
              <a:latin typeface="Constantia"/>
            </a:endParaRPr>
          </a:p>
        </p:txBody>
      </p:sp>
      <p:sp>
        <p:nvSpPr>
          <p:cNvPr id="80" name="TextShape 2"/>
          <p:cNvSpPr txBox="1"/>
          <p:nvPr/>
        </p:nvSpPr>
        <p:spPr>
          <a:xfrm>
            <a:off x="457200" y="1935360"/>
            <a:ext cx="8229240" cy="4388760"/>
          </a:xfrm>
          <a:prstGeom prst="rect">
            <a:avLst/>
          </a:prstGeom>
          <a:noFill/>
          <a:ln>
            <a:noFill/>
          </a:ln>
        </p:spPr>
        <p:txBody>
          <a:bodyPr lIns="90000" rIns="90000" tIns="45000" bIns="45000"/>
          <a:p>
            <a:pPr marL="274320" indent="-273960">
              <a:lnSpc>
                <a:spcPct val="100000"/>
              </a:lnSpc>
              <a:spcBef>
                <a:spcPts val="519"/>
              </a:spcBef>
            </a:pPr>
            <a:r>
              <a:rPr b="0" lang="fr-FR" sz="2600" spc="-1" strike="noStrike">
                <a:solidFill>
                  <a:srgbClr val="000000"/>
                </a:solidFill>
                <a:uFill>
                  <a:solidFill>
                    <a:srgbClr val="ffffff"/>
                  </a:solidFill>
                </a:uFill>
                <a:latin typeface="Constantia"/>
              </a:rPr>
              <a:t> </a:t>
            </a:r>
            <a:r>
              <a:rPr b="0" lang="fr-FR" sz="2600" spc="-1" strike="noStrike">
                <a:solidFill>
                  <a:srgbClr val="000000"/>
                </a:solidFill>
                <a:uFill>
                  <a:solidFill>
                    <a:srgbClr val="ffffff"/>
                  </a:solidFill>
                </a:uFill>
                <a:latin typeface="Constantia"/>
              </a:rPr>
              <a:t>En présentant les thèmes suivants dans les livres sacrés :</a:t>
            </a:r>
            <a:endParaRPr b="0" lang="fr-FR" sz="2600" spc="-1" strike="noStrike">
              <a:solidFill>
                <a:srgbClr val="000000"/>
              </a:solidFill>
              <a:uFill>
                <a:solidFill>
                  <a:srgbClr val="ffffff"/>
                </a:solidFill>
              </a:uFill>
              <a:latin typeface="Constantia"/>
            </a:endParaRPr>
          </a:p>
          <a:p>
            <a:pPr>
              <a:lnSpc>
                <a:spcPct val="100000"/>
              </a:lnSpc>
              <a:spcBef>
                <a:spcPts val="519"/>
              </a:spcBef>
            </a:pPr>
            <a:endParaRPr b="0" lang="fr-FR" sz="2600" spc="-1" strike="noStrike">
              <a:solidFill>
                <a:srgbClr val="000000"/>
              </a:solidFill>
              <a:uFill>
                <a:solidFill>
                  <a:srgbClr val="ffffff"/>
                </a:solidFill>
              </a:uFill>
              <a:latin typeface="Constantia"/>
            </a:endParaRPr>
          </a:p>
          <a:p>
            <a:pPr marL="274320" indent="-273960">
              <a:lnSpc>
                <a:spcPct val="100000"/>
              </a:lnSpc>
              <a:spcBef>
                <a:spcPts val="519"/>
              </a:spcBef>
              <a:buClr>
                <a:srgbClr val="0bd0d9"/>
              </a:buClr>
              <a:buSzPct val="95000"/>
              <a:buFont typeface="Wingdings 2" charset="2"/>
              <a:buChar char=""/>
            </a:pPr>
            <a:r>
              <a:rPr b="0" lang="fr-FR" sz="2600" spc="-1" strike="noStrike">
                <a:solidFill>
                  <a:srgbClr val="000000"/>
                </a:solidFill>
                <a:uFill>
                  <a:solidFill>
                    <a:srgbClr val="ffffff"/>
                  </a:solidFill>
                </a:uFill>
                <a:latin typeface="Constantia"/>
              </a:rPr>
              <a:t>-Statut des femmes, sexualité</a:t>
            </a:r>
            <a:endParaRPr b="0" lang="fr-FR" sz="2600" spc="-1" strike="noStrike">
              <a:solidFill>
                <a:srgbClr val="000000"/>
              </a:solidFill>
              <a:uFill>
                <a:solidFill>
                  <a:srgbClr val="ffffff"/>
                </a:solidFill>
              </a:uFill>
              <a:latin typeface="Constantia"/>
            </a:endParaRPr>
          </a:p>
          <a:p>
            <a:pPr marL="274320" indent="-273960">
              <a:lnSpc>
                <a:spcPct val="100000"/>
              </a:lnSpc>
              <a:spcBef>
                <a:spcPts val="519"/>
              </a:spcBef>
              <a:buClr>
                <a:srgbClr val="0bd0d9"/>
              </a:buClr>
              <a:buSzPct val="95000"/>
              <a:buFont typeface="Wingdings 2" charset="2"/>
              <a:buChar char=""/>
            </a:pPr>
            <a:r>
              <a:rPr b="0" lang="fr-FR" sz="2600" spc="-1" strike="noStrike">
                <a:solidFill>
                  <a:srgbClr val="000000"/>
                </a:solidFill>
                <a:uFill>
                  <a:solidFill>
                    <a:srgbClr val="ffffff"/>
                  </a:solidFill>
                </a:uFill>
                <a:latin typeface="Constantia"/>
              </a:rPr>
              <a:t>-Statut des non croyants ou mal croyants</a:t>
            </a:r>
            <a:endParaRPr b="0" lang="fr-FR" sz="2600" spc="-1" strike="noStrike">
              <a:solidFill>
                <a:srgbClr val="000000"/>
              </a:solidFill>
              <a:uFill>
                <a:solidFill>
                  <a:srgbClr val="ffffff"/>
                </a:solidFill>
              </a:uFill>
              <a:latin typeface="Constantia"/>
            </a:endParaRPr>
          </a:p>
          <a:p>
            <a:pPr marL="274320" indent="-273960">
              <a:lnSpc>
                <a:spcPct val="100000"/>
              </a:lnSpc>
              <a:spcBef>
                <a:spcPts val="519"/>
              </a:spcBef>
              <a:buClr>
                <a:srgbClr val="0bd0d9"/>
              </a:buClr>
              <a:buSzPct val="95000"/>
              <a:buFont typeface="Wingdings 2" charset="2"/>
              <a:buChar char=""/>
            </a:pPr>
            <a:r>
              <a:rPr b="0" lang="fr-FR" sz="2600" spc="-1" strike="noStrike">
                <a:solidFill>
                  <a:srgbClr val="000000"/>
                </a:solidFill>
                <a:uFill>
                  <a:solidFill>
                    <a:srgbClr val="ffffff"/>
                  </a:solidFill>
                </a:uFill>
                <a:latin typeface="Constantia"/>
              </a:rPr>
              <a:t>-Guerre sainte</a:t>
            </a:r>
            <a:endParaRPr b="0" lang="fr-FR" sz="2600" spc="-1" strike="noStrike">
              <a:solidFill>
                <a:srgbClr val="000000"/>
              </a:solidFill>
              <a:uFill>
                <a:solidFill>
                  <a:srgbClr val="ffffff"/>
                </a:solidFill>
              </a:uFill>
              <a:latin typeface="Constantia"/>
            </a:endParaRPr>
          </a:p>
          <a:p>
            <a:pPr marL="274320" indent="-273960">
              <a:lnSpc>
                <a:spcPct val="100000"/>
              </a:lnSpc>
              <a:spcBef>
                <a:spcPts val="519"/>
              </a:spcBef>
              <a:buClr>
                <a:srgbClr val="0bd0d9"/>
              </a:buClr>
              <a:buSzPct val="95000"/>
              <a:buFont typeface="Wingdings 2" charset="2"/>
              <a:buChar char=""/>
            </a:pPr>
            <a:r>
              <a:rPr b="0" lang="fr-FR" sz="2600" spc="-1" strike="noStrike">
                <a:solidFill>
                  <a:srgbClr val="000000"/>
                </a:solidFill>
                <a:uFill>
                  <a:solidFill>
                    <a:srgbClr val="ffffff"/>
                  </a:solidFill>
                </a:uFill>
                <a:latin typeface="Constantia"/>
              </a:rPr>
              <a:t>-Violences diverses préconisées, discrimination (esclaves, etc.)</a:t>
            </a:r>
            <a:endParaRPr b="0" lang="fr-FR" sz="2600" spc="-1" strike="noStrike">
              <a:solidFill>
                <a:srgbClr val="000000"/>
              </a:solidFill>
              <a:uFill>
                <a:solidFill>
                  <a:srgbClr val="ffffff"/>
                </a:solidFill>
              </a:uFill>
              <a:latin typeface="Constantia"/>
            </a:endParaRPr>
          </a:p>
          <a:p>
            <a:pPr marL="274320" indent="-273960">
              <a:lnSpc>
                <a:spcPct val="100000"/>
              </a:lnSpc>
              <a:spcBef>
                <a:spcPts val="519"/>
              </a:spcBef>
              <a:buClr>
                <a:srgbClr val="0bd0d9"/>
              </a:buClr>
              <a:buSzPct val="95000"/>
              <a:buFont typeface="Wingdings 2" charset="2"/>
              <a:buChar char=""/>
            </a:pPr>
            <a:r>
              <a:rPr b="0" lang="fr-FR" sz="2600" spc="-1" strike="noStrike">
                <a:solidFill>
                  <a:srgbClr val="000000"/>
                </a:solidFill>
                <a:uFill>
                  <a:solidFill>
                    <a:srgbClr val="ffffff"/>
                  </a:solidFill>
                </a:uFill>
                <a:latin typeface="Constantia"/>
              </a:rPr>
              <a:t>-Organisation sociale non démocratique,  pas de liberté</a:t>
            </a:r>
            <a:endParaRPr b="0" lang="fr-FR" sz="2600" spc="-1" strike="noStrike">
              <a:solidFill>
                <a:srgbClr val="000000"/>
              </a:solidFill>
              <a:uFill>
                <a:solidFill>
                  <a:srgbClr val="ffffff"/>
                </a:solidFill>
              </a:uFill>
              <a:latin typeface="Constantia"/>
            </a:endParaRPr>
          </a:p>
          <a:p>
            <a:pPr marL="274320" indent="-273960">
              <a:lnSpc>
                <a:spcPct val="100000"/>
              </a:lnSpc>
              <a:spcBef>
                <a:spcPts val="519"/>
              </a:spcBef>
              <a:buClr>
                <a:srgbClr val="0bd0d9"/>
              </a:buClr>
              <a:buSzPct val="95000"/>
              <a:buFont typeface="Wingdings 2" charset="2"/>
              <a:buChar char=""/>
            </a:pPr>
            <a:r>
              <a:rPr b="0" lang="fr-FR" sz="2600" spc="-1" strike="noStrike">
                <a:solidFill>
                  <a:srgbClr val="000000"/>
                </a:solidFill>
                <a:uFill>
                  <a:solidFill>
                    <a:srgbClr val="ffffff"/>
                  </a:solidFill>
                </a:uFill>
                <a:latin typeface="Constantia"/>
              </a:rPr>
              <a:t>-Assertions contraires à la science (terre plate, géocentrisme…)</a:t>
            </a:r>
            <a:endParaRPr b="0" lang="fr-FR" sz="2600" spc="-1" strike="noStrike">
              <a:solidFill>
                <a:srgbClr val="000000"/>
              </a:solidFill>
              <a:uFill>
                <a:solidFill>
                  <a:srgbClr val="ffffff"/>
                </a:solidFill>
              </a:uFill>
              <a:latin typeface="Constantia"/>
            </a:endParaRPr>
          </a:p>
          <a:p>
            <a:pPr marL="274320" indent="-273960">
              <a:lnSpc>
                <a:spcPct val="100000"/>
              </a:lnSpc>
              <a:spcBef>
                <a:spcPts val="519"/>
              </a:spcBef>
            </a:pPr>
            <a:endParaRPr b="0" lang="fr-FR" sz="2600" spc="-1" strike="noStrike">
              <a:solidFill>
                <a:srgbClr val="000000"/>
              </a:solidFill>
              <a:uFill>
                <a:solidFill>
                  <a:srgbClr val="ffffff"/>
                </a:solidFill>
              </a:uFill>
              <a:latin typeface="Constantia"/>
            </a:endParaRPr>
          </a:p>
          <a:p>
            <a:pPr marL="274320" indent="-273960" algn="ctr">
              <a:lnSpc>
                <a:spcPct val="100000"/>
              </a:lnSpc>
              <a:spcBef>
                <a:spcPts val="519"/>
              </a:spcBef>
            </a:pPr>
            <a:r>
              <a:rPr b="0" lang="fr-FR" sz="2600" spc="-1" strike="noStrike">
                <a:solidFill>
                  <a:srgbClr val="0b5394"/>
                </a:solidFill>
                <a:uFill>
                  <a:solidFill>
                    <a:srgbClr val="ffffff"/>
                  </a:solidFill>
                </a:uFill>
                <a:latin typeface="Constantia"/>
              </a:rPr>
              <a:t>Une séance de  2 heures suffit habituellement à obtenir des résultats très encourageant (tests sur 3 groupes de 12 à 18 ans)</a:t>
            </a:r>
            <a:endParaRPr b="0" lang="fr-FR" sz="2600" spc="-1" strike="noStrike">
              <a:solidFill>
                <a:srgbClr val="000000"/>
              </a:solidFill>
              <a:uFill>
                <a:solidFill>
                  <a:srgbClr val="ffffff"/>
                </a:solidFill>
              </a:uFill>
              <a:latin typeface="Constantia"/>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TextShape 1"/>
          <p:cNvSpPr txBox="1"/>
          <p:nvPr/>
        </p:nvSpPr>
        <p:spPr>
          <a:xfrm>
            <a:off x="0" y="0"/>
            <a:ext cx="9143640" cy="1412280"/>
          </a:xfrm>
          <a:prstGeom prst="rect">
            <a:avLst/>
          </a:prstGeom>
          <a:gradFill>
            <a:gsLst>
              <a:gs pos="0">
                <a:srgbClr val="8ce9c2"/>
              </a:gs>
              <a:gs pos="100000">
                <a:srgbClr val="f7fefc"/>
              </a:gs>
            </a:gsLst>
            <a:path path="circle"/>
          </a:gradFill>
          <a:ln w="9360">
            <a:solidFill>
              <a:srgbClr val="099b73"/>
            </a:solidFill>
            <a:round/>
          </a:ln>
        </p:spPr>
        <p:txBody>
          <a:bodyPr lIns="0" rIns="0" tIns="45000" bIns="0" anchor="b"/>
          <a:p>
            <a:pPr algn="ctr">
              <a:lnSpc>
                <a:spcPct val="100000"/>
              </a:lnSpc>
            </a:pPr>
            <a:r>
              <a:rPr b="1" lang="fr-FR" sz="3200" spc="-1" strike="noStrike">
                <a:solidFill>
                  <a:srgbClr val="000000"/>
                </a:solidFill>
                <a:uFill>
                  <a:solidFill>
                    <a:srgbClr val="ffffff"/>
                  </a:solidFill>
                </a:uFill>
                <a:latin typeface="Constantia"/>
              </a:rPr>
              <a:t>  </a:t>
            </a:r>
            <a:r>
              <a:rPr b="1" lang="fr-FR" sz="3200" spc="-1" strike="noStrike">
                <a:solidFill>
                  <a:srgbClr val="000000"/>
                </a:solidFill>
                <a:uFill>
                  <a:solidFill>
                    <a:srgbClr val="ffffff"/>
                  </a:solidFill>
                </a:uFill>
                <a:latin typeface="Constantia"/>
              </a:rPr>
              <a:t>Peines pour les relations sexuelles illicites      dans la Torah de Moïse (A.T. Bible)</a:t>
            </a:r>
            <a:endParaRPr b="0" lang="fr-FR" sz="1800" spc="-1" strike="noStrike">
              <a:solidFill>
                <a:srgbClr val="000000"/>
              </a:solidFill>
              <a:uFill>
                <a:solidFill>
                  <a:srgbClr val="ffffff"/>
                </a:solidFill>
              </a:uFill>
              <a:latin typeface="Constantia"/>
            </a:endParaRPr>
          </a:p>
        </p:txBody>
      </p:sp>
      <p:sp>
        <p:nvSpPr>
          <p:cNvPr id="82" name="TextShape 2"/>
          <p:cNvSpPr txBox="1"/>
          <p:nvPr/>
        </p:nvSpPr>
        <p:spPr>
          <a:xfrm>
            <a:off x="0" y="1412640"/>
            <a:ext cx="9143640" cy="5445000"/>
          </a:xfrm>
          <a:prstGeom prst="rect">
            <a:avLst/>
          </a:prstGeom>
          <a:gradFill>
            <a:gsLst>
              <a:gs pos="0">
                <a:srgbClr val="8bc2f1"/>
              </a:gs>
              <a:gs pos="100000">
                <a:srgbClr val="f7fbff"/>
              </a:gs>
            </a:gsLst>
            <a:path path="circle"/>
          </a:gradFill>
          <a:ln w="9360">
            <a:solidFill>
              <a:srgbClr val="0074a0"/>
            </a:solidFill>
            <a:round/>
          </a:ln>
        </p:spPr>
        <p:txBody>
          <a:bodyPr lIns="90000" rIns="90000" tIns="45000" bIns="45000"/>
          <a:p>
            <a:pPr>
              <a:lnSpc>
                <a:spcPct val="100000"/>
              </a:lnSpc>
              <a:spcBef>
                <a:spcPts val="519"/>
              </a:spcBef>
            </a:pPr>
            <a:endParaRPr b="0" lang="fr-FR" sz="2600" spc="-1" strike="noStrike">
              <a:solidFill>
                <a:srgbClr val="000000"/>
              </a:solidFill>
              <a:uFill>
                <a:solidFill>
                  <a:srgbClr val="ffffff"/>
                </a:solidFill>
              </a:uFill>
              <a:latin typeface="Constantia"/>
            </a:endParaRPr>
          </a:p>
          <a:p>
            <a:pPr marL="274320" indent="-273960">
              <a:lnSpc>
                <a:spcPct val="100000"/>
              </a:lnSpc>
              <a:spcBef>
                <a:spcPts val="519"/>
              </a:spcBef>
              <a:buClr>
                <a:srgbClr val="0bd0d9"/>
              </a:buClr>
              <a:buSzPct val="95000"/>
              <a:buFont typeface="Wingdings 2" charset="2"/>
              <a:buChar char=""/>
            </a:pPr>
            <a:r>
              <a:rPr b="1" lang="fr-FR" sz="2600" spc="-1" strike="noStrike">
                <a:solidFill>
                  <a:srgbClr val="000000"/>
                </a:solidFill>
                <a:uFill>
                  <a:solidFill>
                    <a:srgbClr val="ffffff"/>
                  </a:solidFill>
                </a:uFill>
                <a:latin typeface="Constantia"/>
              </a:rPr>
              <a:t>Deutéronome 22</a:t>
            </a:r>
            <a:r>
              <a:rPr b="0" lang="fr-FR" sz="2600" spc="-1" strike="noStrike">
                <a:solidFill>
                  <a:srgbClr val="000000"/>
                </a:solidFill>
                <a:uFill>
                  <a:solidFill>
                    <a:srgbClr val="ffffff"/>
                  </a:solidFill>
                </a:uFill>
                <a:latin typeface="Constantia"/>
              </a:rPr>
              <a:t>.20 …. si le fait est vrai, </a:t>
            </a:r>
            <a:r>
              <a:rPr b="0" lang="fr-FR" sz="2600" spc="-1" strike="noStrike">
                <a:solidFill>
                  <a:srgbClr val="ff0000"/>
                </a:solidFill>
                <a:uFill>
                  <a:solidFill>
                    <a:srgbClr val="ffffff"/>
                  </a:solidFill>
                </a:uFill>
                <a:latin typeface="Constantia"/>
              </a:rPr>
              <a:t>si la jeune femme ne s'est point trouvée vierge, </a:t>
            </a:r>
            <a:r>
              <a:rPr b="0" lang="fr-FR" sz="2600" spc="-1" strike="noStrike">
                <a:solidFill>
                  <a:srgbClr val="000000"/>
                </a:solidFill>
                <a:uFill>
                  <a:solidFill>
                    <a:srgbClr val="ffffff"/>
                  </a:solidFill>
                </a:uFill>
                <a:latin typeface="Constantia"/>
              </a:rPr>
              <a:t>22.21   on fera sortir la jeune </a:t>
            </a:r>
            <a:r>
              <a:rPr b="0" lang="fr-FR" sz="2600" spc="-1" strike="noStrike">
                <a:solidFill>
                  <a:srgbClr val="ff0000"/>
                </a:solidFill>
                <a:uFill>
                  <a:solidFill>
                    <a:srgbClr val="ffffff"/>
                  </a:solidFill>
                </a:uFill>
                <a:latin typeface="Constantia"/>
              </a:rPr>
              <a:t>femme…elle sera lapidée par les gens de la ville</a:t>
            </a:r>
            <a:r>
              <a:rPr b="0" lang="fr-FR" sz="2600" spc="-1" strike="noStrike">
                <a:solidFill>
                  <a:srgbClr val="000000"/>
                </a:solidFill>
                <a:uFill>
                  <a:solidFill>
                    <a:srgbClr val="ffffff"/>
                  </a:solidFill>
                </a:uFill>
                <a:latin typeface="Constantia"/>
              </a:rPr>
              <a:t>, et elle mourra, parce qu'elle a commis une infamie en Israël, en se prostituant dans la maison de son père. Tu ôteras ainsi le mal du milieu de toi. </a:t>
            </a:r>
            <a:endParaRPr b="0" lang="fr-FR" sz="2600" spc="-1" strike="noStrike">
              <a:solidFill>
                <a:srgbClr val="000000"/>
              </a:solidFill>
              <a:uFill>
                <a:solidFill>
                  <a:srgbClr val="ffffff"/>
                </a:solidFill>
              </a:uFill>
              <a:latin typeface="Constantia"/>
            </a:endParaRPr>
          </a:p>
          <a:p>
            <a:pPr>
              <a:lnSpc>
                <a:spcPct val="100000"/>
              </a:lnSpc>
              <a:spcBef>
                <a:spcPts val="519"/>
              </a:spcBef>
            </a:pPr>
            <a:endParaRPr b="0" lang="fr-FR" sz="2600" spc="-1" strike="noStrike">
              <a:solidFill>
                <a:srgbClr val="000000"/>
              </a:solidFill>
              <a:uFill>
                <a:solidFill>
                  <a:srgbClr val="ffffff"/>
                </a:solidFill>
              </a:uFill>
              <a:latin typeface="Constantia"/>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TextShape 1"/>
          <p:cNvSpPr txBox="1"/>
          <p:nvPr/>
        </p:nvSpPr>
        <p:spPr>
          <a:xfrm>
            <a:off x="0" y="0"/>
            <a:ext cx="9143640" cy="1772280"/>
          </a:xfrm>
          <a:prstGeom prst="rect">
            <a:avLst/>
          </a:prstGeom>
          <a:gradFill>
            <a:gsLst>
              <a:gs pos="0">
                <a:srgbClr val="8ce9c2"/>
              </a:gs>
              <a:gs pos="100000">
                <a:srgbClr val="f7fefc"/>
              </a:gs>
            </a:gsLst>
            <a:path path="circle"/>
          </a:gradFill>
          <a:ln w="9360">
            <a:solidFill>
              <a:srgbClr val="099b73"/>
            </a:solidFill>
            <a:round/>
          </a:ln>
        </p:spPr>
        <p:txBody>
          <a:bodyPr lIns="0" rIns="0" tIns="45000" bIns="0" anchor="b"/>
          <a:p>
            <a:pPr>
              <a:lnSpc>
                <a:spcPct val="100000"/>
              </a:lnSpc>
            </a:pPr>
            <a:r>
              <a:rPr b="1" lang="fr-FR" sz="3600" spc="-1" strike="noStrike">
                <a:solidFill>
                  <a:srgbClr val="000000"/>
                </a:solidFill>
                <a:uFill>
                  <a:solidFill>
                    <a:srgbClr val="ffffff"/>
                  </a:solidFill>
                </a:uFill>
                <a:latin typeface="Constantia"/>
              </a:rPr>
              <a:t>   </a:t>
            </a:r>
            <a:r>
              <a:rPr b="1" lang="fr-FR" sz="3200" spc="-1" strike="noStrike">
                <a:solidFill>
                  <a:srgbClr val="000000"/>
                </a:solidFill>
                <a:uFill>
                  <a:solidFill>
                    <a:srgbClr val="ffffff"/>
                  </a:solidFill>
                </a:uFill>
                <a:latin typeface="Constantia"/>
              </a:rPr>
              <a:t>Peines pour les relations sexuelles </a:t>
            </a:r>
            <a:r>
              <a:rPr b="1" lang="fr-FR" sz="3200" spc="-1" strike="noStrike">
                <a:solidFill>
                  <a:srgbClr val="000000"/>
                </a:solidFill>
                <a:uFill>
                  <a:solidFill>
                    <a:srgbClr val="ffffff"/>
                  </a:solidFill>
                </a:uFill>
                <a:latin typeface="Constantia"/>
              </a:rPr>
              <a:t>
</a:t>
            </a:r>
            <a:r>
              <a:rPr b="1" lang="fr-FR" sz="3200" spc="-1" strike="noStrike">
                <a:solidFill>
                  <a:srgbClr val="000000"/>
                </a:solidFill>
                <a:uFill>
                  <a:solidFill>
                    <a:srgbClr val="ffffff"/>
                  </a:solidFill>
                </a:uFill>
                <a:latin typeface="Constantia"/>
              </a:rPr>
              <a:t>    illicites dans le Coran et la Sunna</a:t>
            </a:r>
            <a:r>
              <a:rPr b="1" lang="fr-FR" sz="3200" spc="-1" strike="noStrike">
                <a:solidFill>
                  <a:srgbClr val="000000"/>
                </a:solidFill>
                <a:uFill>
                  <a:solidFill>
                    <a:srgbClr val="ffffff"/>
                  </a:solidFill>
                </a:uFill>
                <a:latin typeface="Constantia"/>
              </a:rPr>
              <a:t>
</a:t>
            </a:r>
            <a:endParaRPr b="0" lang="fr-FR" sz="1800" spc="-1" strike="noStrike">
              <a:solidFill>
                <a:srgbClr val="000000"/>
              </a:solidFill>
              <a:uFill>
                <a:solidFill>
                  <a:srgbClr val="ffffff"/>
                </a:solidFill>
              </a:uFill>
              <a:latin typeface="Constantia"/>
            </a:endParaRPr>
          </a:p>
        </p:txBody>
      </p:sp>
      <p:sp>
        <p:nvSpPr>
          <p:cNvPr id="84" name="TextShape 2"/>
          <p:cNvSpPr txBox="1"/>
          <p:nvPr/>
        </p:nvSpPr>
        <p:spPr>
          <a:xfrm>
            <a:off x="0" y="1772640"/>
            <a:ext cx="9143640" cy="5085000"/>
          </a:xfrm>
          <a:prstGeom prst="rect">
            <a:avLst/>
          </a:prstGeom>
          <a:gradFill>
            <a:gsLst>
              <a:gs pos="0">
                <a:srgbClr val="8bc2f1"/>
              </a:gs>
              <a:gs pos="100000">
                <a:srgbClr val="f7fbff"/>
              </a:gs>
            </a:gsLst>
            <a:path path="circle"/>
          </a:gradFill>
          <a:ln w="9360">
            <a:solidFill>
              <a:srgbClr val="0074a0"/>
            </a:solidFill>
            <a:round/>
          </a:ln>
        </p:spPr>
        <p:txBody>
          <a:bodyPr lIns="90000" rIns="90000" tIns="45000" bIns="45000"/>
          <a:p>
            <a:pPr marL="274320" indent="-273960">
              <a:lnSpc>
                <a:spcPct val="100000"/>
              </a:lnSpc>
              <a:spcBef>
                <a:spcPts val="519"/>
              </a:spcBef>
            </a:pPr>
            <a:r>
              <a:rPr b="1" lang="fr-FR" sz="2600" spc="-1" strike="noStrike">
                <a:solidFill>
                  <a:srgbClr val="000000"/>
                </a:solidFill>
                <a:uFill>
                  <a:solidFill>
                    <a:srgbClr val="ffffff"/>
                  </a:solidFill>
                </a:uFill>
                <a:latin typeface="Constantia"/>
              </a:rPr>
              <a:t>Sourate 24 : An-Nur</a:t>
            </a:r>
            <a:endParaRPr b="0" lang="fr-FR" sz="2600" spc="-1" strike="noStrike">
              <a:solidFill>
                <a:srgbClr val="000000"/>
              </a:solidFill>
              <a:uFill>
                <a:solidFill>
                  <a:srgbClr val="ffffff"/>
                </a:solidFill>
              </a:uFill>
              <a:latin typeface="Constantia"/>
            </a:endParaRPr>
          </a:p>
          <a:p>
            <a:pPr>
              <a:lnSpc>
                <a:spcPct val="100000"/>
              </a:lnSpc>
              <a:spcBef>
                <a:spcPts val="400"/>
              </a:spcBef>
            </a:pPr>
            <a:endParaRPr b="0" lang="fr-FR" sz="2600" spc="-1" strike="noStrike">
              <a:solidFill>
                <a:srgbClr val="000000"/>
              </a:solidFill>
              <a:uFill>
                <a:solidFill>
                  <a:srgbClr val="ffffff"/>
                </a:solidFill>
              </a:uFill>
              <a:latin typeface="Constantia"/>
            </a:endParaRPr>
          </a:p>
          <a:p>
            <a:pPr marL="274320" indent="-273960">
              <a:lnSpc>
                <a:spcPct val="100000"/>
              </a:lnSpc>
              <a:spcBef>
                <a:spcPts val="360"/>
              </a:spcBef>
            </a:pPr>
            <a:r>
              <a:rPr b="1" lang="fr-FR" sz="1800" spc="-1" strike="noStrike">
                <a:solidFill>
                  <a:srgbClr val="000000"/>
                </a:solidFill>
                <a:uFill>
                  <a:solidFill>
                    <a:srgbClr val="ffffff"/>
                  </a:solidFill>
                </a:uFill>
                <a:latin typeface="Constantia"/>
              </a:rPr>
              <a:t>2</a:t>
            </a:r>
            <a:r>
              <a:rPr b="1" lang="fr-FR" sz="1800" spc="-1" strike="noStrike">
                <a:solidFill>
                  <a:srgbClr val="ff0000"/>
                </a:solidFill>
                <a:uFill>
                  <a:solidFill>
                    <a:srgbClr val="ffffff"/>
                  </a:solidFill>
                </a:uFill>
                <a:latin typeface="Constantia"/>
              </a:rPr>
              <a:t>. La fornicatrice et le </a:t>
            </a:r>
            <a:endParaRPr b="0" lang="fr-FR" sz="2600" spc="-1" strike="noStrike">
              <a:solidFill>
                <a:srgbClr val="000000"/>
              </a:solidFill>
              <a:uFill>
                <a:solidFill>
                  <a:srgbClr val="ffffff"/>
                </a:solidFill>
              </a:uFill>
              <a:latin typeface="Constantia"/>
            </a:endParaRPr>
          </a:p>
          <a:p>
            <a:pPr marL="274320" indent="-273960">
              <a:lnSpc>
                <a:spcPct val="100000"/>
              </a:lnSpc>
              <a:spcBef>
                <a:spcPts val="360"/>
              </a:spcBef>
            </a:pPr>
            <a:r>
              <a:rPr b="1" lang="fr-FR" sz="1800" spc="-1" strike="noStrike">
                <a:solidFill>
                  <a:srgbClr val="ff0000"/>
                </a:solidFill>
                <a:uFill>
                  <a:solidFill>
                    <a:srgbClr val="ffffff"/>
                  </a:solidFill>
                </a:uFill>
                <a:latin typeface="Constantia"/>
              </a:rPr>
              <a:t>fornicateur, fouettez-les</a:t>
            </a:r>
            <a:endParaRPr b="0" lang="fr-FR" sz="2600" spc="-1" strike="noStrike">
              <a:solidFill>
                <a:srgbClr val="000000"/>
              </a:solidFill>
              <a:uFill>
                <a:solidFill>
                  <a:srgbClr val="ffffff"/>
                </a:solidFill>
              </a:uFill>
              <a:latin typeface="Constantia"/>
            </a:endParaRPr>
          </a:p>
          <a:p>
            <a:pPr marL="274320" indent="-273960">
              <a:lnSpc>
                <a:spcPct val="100000"/>
              </a:lnSpc>
              <a:spcBef>
                <a:spcPts val="360"/>
              </a:spcBef>
            </a:pPr>
            <a:r>
              <a:rPr b="1" lang="fr-FR" sz="1800" spc="-1" strike="noStrike">
                <a:solidFill>
                  <a:srgbClr val="ff0000"/>
                </a:solidFill>
                <a:uFill>
                  <a:solidFill>
                    <a:srgbClr val="ffffff"/>
                  </a:solidFill>
                </a:uFill>
                <a:latin typeface="Constantia"/>
              </a:rPr>
              <a:t>chacun de cent coups de</a:t>
            </a:r>
            <a:endParaRPr b="0" lang="fr-FR" sz="2600" spc="-1" strike="noStrike">
              <a:solidFill>
                <a:srgbClr val="000000"/>
              </a:solidFill>
              <a:uFill>
                <a:solidFill>
                  <a:srgbClr val="ffffff"/>
                </a:solidFill>
              </a:uFill>
              <a:latin typeface="Constantia"/>
            </a:endParaRPr>
          </a:p>
          <a:p>
            <a:pPr marL="274320" indent="-273960">
              <a:lnSpc>
                <a:spcPct val="100000"/>
              </a:lnSpc>
              <a:spcBef>
                <a:spcPts val="360"/>
              </a:spcBef>
            </a:pPr>
            <a:r>
              <a:rPr b="1" lang="fr-FR" sz="1800" spc="-1" strike="noStrike">
                <a:solidFill>
                  <a:srgbClr val="ff0000"/>
                </a:solidFill>
                <a:uFill>
                  <a:solidFill>
                    <a:srgbClr val="ffffff"/>
                  </a:solidFill>
                </a:uFill>
                <a:latin typeface="Constantia"/>
              </a:rPr>
              <a:t>fouet.</a:t>
            </a:r>
            <a:r>
              <a:rPr b="1" lang="fr-FR" sz="1800" spc="-1" strike="noStrike">
                <a:solidFill>
                  <a:srgbClr val="000000"/>
                </a:solidFill>
                <a:uFill>
                  <a:solidFill>
                    <a:srgbClr val="ffffff"/>
                  </a:solidFill>
                </a:uFill>
                <a:latin typeface="Constantia"/>
              </a:rPr>
              <a:t> Et ne soyez point </a:t>
            </a:r>
            <a:endParaRPr b="0" lang="fr-FR" sz="2600" spc="-1" strike="noStrike">
              <a:solidFill>
                <a:srgbClr val="000000"/>
              </a:solidFill>
              <a:uFill>
                <a:solidFill>
                  <a:srgbClr val="ffffff"/>
                </a:solidFill>
              </a:uFill>
              <a:latin typeface="Constantia"/>
            </a:endParaRPr>
          </a:p>
          <a:p>
            <a:pPr marL="274320" indent="-273960">
              <a:lnSpc>
                <a:spcPct val="100000"/>
              </a:lnSpc>
              <a:spcBef>
                <a:spcPts val="360"/>
              </a:spcBef>
            </a:pPr>
            <a:r>
              <a:rPr b="1" lang="fr-FR" sz="1800" spc="-1" strike="noStrike">
                <a:solidFill>
                  <a:srgbClr val="000000"/>
                </a:solidFill>
                <a:uFill>
                  <a:solidFill>
                    <a:srgbClr val="ffffff"/>
                  </a:solidFill>
                </a:uFill>
                <a:latin typeface="Constantia"/>
              </a:rPr>
              <a:t>pris de pitié pour eux </a:t>
            </a:r>
            <a:endParaRPr b="0" lang="fr-FR" sz="2600" spc="-1" strike="noStrike">
              <a:solidFill>
                <a:srgbClr val="000000"/>
              </a:solidFill>
              <a:uFill>
                <a:solidFill>
                  <a:srgbClr val="ffffff"/>
                </a:solidFill>
              </a:uFill>
              <a:latin typeface="Constantia"/>
            </a:endParaRPr>
          </a:p>
          <a:p>
            <a:pPr marL="274320" indent="-273960">
              <a:lnSpc>
                <a:spcPct val="100000"/>
              </a:lnSpc>
              <a:spcBef>
                <a:spcPts val="360"/>
              </a:spcBef>
            </a:pPr>
            <a:r>
              <a:rPr b="1" lang="fr-FR" sz="1800" spc="-1" strike="noStrike">
                <a:solidFill>
                  <a:srgbClr val="000000"/>
                </a:solidFill>
                <a:uFill>
                  <a:solidFill>
                    <a:srgbClr val="ffffff"/>
                  </a:solidFill>
                </a:uFill>
                <a:latin typeface="Constantia"/>
              </a:rPr>
              <a:t>dans l'exécution de la loi </a:t>
            </a:r>
            <a:endParaRPr b="0" lang="fr-FR" sz="2600" spc="-1" strike="noStrike">
              <a:solidFill>
                <a:srgbClr val="000000"/>
              </a:solidFill>
              <a:uFill>
                <a:solidFill>
                  <a:srgbClr val="ffffff"/>
                </a:solidFill>
              </a:uFill>
              <a:latin typeface="Constantia"/>
            </a:endParaRPr>
          </a:p>
          <a:p>
            <a:pPr marL="274320" indent="-273960">
              <a:lnSpc>
                <a:spcPct val="100000"/>
              </a:lnSpc>
              <a:spcBef>
                <a:spcPts val="360"/>
              </a:spcBef>
            </a:pPr>
            <a:r>
              <a:rPr b="1" lang="fr-FR" sz="1800" spc="-1" strike="noStrike">
                <a:solidFill>
                  <a:srgbClr val="000000"/>
                </a:solidFill>
                <a:uFill>
                  <a:solidFill>
                    <a:srgbClr val="ffffff"/>
                  </a:solidFill>
                </a:uFill>
                <a:latin typeface="Constantia"/>
              </a:rPr>
              <a:t>d'Allah – si vous croyez en</a:t>
            </a:r>
            <a:endParaRPr b="0" lang="fr-FR" sz="2600" spc="-1" strike="noStrike">
              <a:solidFill>
                <a:srgbClr val="000000"/>
              </a:solidFill>
              <a:uFill>
                <a:solidFill>
                  <a:srgbClr val="ffffff"/>
                </a:solidFill>
              </a:uFill>
              <a:latin typeface="Constantia"/>
            </a:endParaRPr>
          </a:p>
          <a:p>
            <a:pPr marL="274320" indent="-273960">
              <a:lnSpc>
                <a:spcPct val="100000"/>
              </a:lnSpc>
              <a:spcBef>
                <a:spcPts val="360"/>
              </a:spcBef>
            </a:pPr>
            <a:r>
              <a:rPr b="1" lang="fr-FR" sz="1800" spc="-1" strike="noStrike">
                <a:solidFill>
                  <a:srgbClr val="000000"/>
                </a:solidFill>
                <a:uFill>
                  <a:solidFill>
                    <a:srgbClr val="ffffff"/>
                  </a:solidFill>
                </a:uFill>
                <a:latin typeface="Constantia"/>
              </a:rPr>
              <a:t> </a:t>
            </a:r>
            <a:r>
              <a:rPr b="1" lang="fr-FR" sz="1800" spc="-1" strike="noStrike">
                <a:solidFill>
                  <a:srgbClr val="000000"/>
                </a:solidFill>
                <a:uFill>
                  <a:solidFill>
                    <a:srgbClr val="ffffff"/>
                  </a:solidFill>
                </a:uFill>
                <a:latin typeface="Constantia"/>
              </a:rPr>
              <a:t>Allah et au Jour dernier. </a:t>
            </a:r>
            <a:endParaRPr b="0" lang="fr-FR" sz="2600" spc="-1" strike="noStrike">
              <a:solidFill>
                <a:srgbClr val="000000"/>
              </a:solidFill>
              <a:uFill>
                <a:solidFill>
                  <a:srgbClr val="ffffff"/>
                </a:solidFill>
              </a:uFill>
              <a:latin typeface="Constantia"/>
            </a:endParaRPr>
          </a:p>
          <a:p>
            <a:pPr marL="274320" indent="-273960">
              <a:lnSpc>
                <a:spcPct val="100000"/>
              </a:lnSpc>
              <a:spcBef>
                <a:spcPts val="360"/>
              </a:spcBef>
            </a:pPr>
            <a:r>
              <a:rPr b="1" lang="fr-FR" sz="1800" spc="-1" strike="noStrike">
                <a:solidFill>
                  <a:srgbClr val="000000"/>
                </a:solidFill>
                <a:uFill>
                  <a:solidFill>
                    <a:srgbClr val="ffffff"/>
                  </a:solidFill>
                </a:uFill>
                <a:latin typeface="Constantia"/>
              </a:rPr>
              <a:t>Et qu'un groupe de croyants</a:t>
            </a:r>
            <a:endParaRPr b="0" lang="fr-FR" sz="2600" spc="-1" strike="noStrike">
              <a:solidFill>
                <a:srgbClr val="000000"/>
              </a:solidFill>
              <a:uFill>
                <a:solidFill>
                  <a:srgbClr val="ffffff"/>
                </a:solidFill>
              </a:uFill>
              <a:latin typeface="Constantia"/>
            </a:endParaRPr>
          </a:p>
          <a:p>
            <a:pPr marL="274320" indent="-273960">
              <a:lnSpc>
                <a:spcPct val="100000"/>
              </a:lnSpc>
              <a:spcBef>
                <a:spcPts val="360"/>
              </a:spcBef>
            </a:pPr>
            <a:r>
              <a:rPr b="1" lang="fr-FR" sz="1800" spc="-1" strike="noStrike">
                <a:solidFill>
                  <a:srgbClr val="000000"/>
                </a:solidFill>
                <a:uFill>
                  <a:solidFill>
                    <a:srgbClr val="ffffff"/>
                  </a:solidFill>
                </a:uFill>
                <a:latin typeface="Constantia"/>
              </a:rPr>
              <a:t> </a:t>
            </a:r>
            <a:r>
              <a:rPr b="1" lang="fr-FR" sz="1800" spc="-1" strike="noStrike">
                <a:solidFill>
                  <a:srgbClr val="000000"/>
                </a:solidFill>
                <a:uFill>
                  <a:solidFill>
                    <a:srgbClr val="ffffff"/>
                  </a:solidFill>
                </a:uFill>
                <a:latin typeface="Constantia"/>
              </a:rPr>
              <a:t>assiste à leur  punition…</a:t>
            </a:r>
            <a:endParaRPr b="0" lang="fr-FR" sz="2600" spc="-1" strike="noStrike">
              <a:solidFill>
                <a:srgbClr val="000000"/>
              </a:solidFill>
              <a:uFill>
                <a:solidFill>
                  <a:srgbClr val="ffffff"/>
                </a:solidFill>
              </a:uFill>
              <a:latin typeface="Constantia"/>
            </a:endParaRPr>
          </a:p>
          <a:p>
            <a:pPr>
              <a:lnSpc>
                <a:spcPct val="100000"/>
              </a:lnSpc>
              <a:spcBef>
                <a:spcPts val="400"/>
              </a:spcBef>
            </a:pPr>
            <a:endParaRPr b="0" lang="fr-FR" sz="2600" spc="-1" strike="noStrike">
              <a:solidFill>
                <a:srgbClr val="000000"/>
              </a:solidFill>
              <a:uFill>
                <a:solidFill>
                  <a:srgbClr val="ffffff"/>
                </a:solidFill>
              </a:uFill>
              <a:latin typeface="Constantia"/>
            </a:endParaRPr>
          </a:p>
          <a:p>
            <a:pPr>
              <a:lnSpc>
                <a:spcPct val="100000"/>
              </a:lnSpc>
              <a:spcBef>
                <a:spcPts val="519"/>
              </a:spcBef>
            </a:pPr>
            <a:endParaRPr b="0" lang="fr-FR" sz="2600" spc="-1" strike="noStrike">
              <a:solidFill>
                <a:srgbClr val="000000"/>
              </a:solidFill>
              <a:uFill>
                <a:solidFill>
                  <a:srgbClr val="ffffff"/>
                </a:solidFill>
              </a:uFill>
              <a:latin typeface="Constantia"/>
            </a:endParaRPr>
          </a:p>
        </p:txBody>
      </p:sp>
      <p:pic>
        <p:nvPicPr>
          <p:cNvPr id="85" name="Picture 2" descr=""/>
          <p:cNvPicPr/>
          <p:nvPr/>
        </p:nvPicPr>
        <p:blipFill>
          <a:blip r:embed="rId1"/>
          <a:stretch/>
        </p:blipFill>
        <p:spPr>
          <a:xfrm>
            <a:off x="3060000" y="1556640"/>
            <a:ext cx="6083640" cy="5046120"/>
          </a:xfrm>
          <a:prstGeom prst="rect">
            <a:avLst/>
          </a:prstGeom>
          <a:ln>
            <a:noFill/>
          </a:ln>
        </p:spPr>
      </p:pic>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TextShape 1"/>
          <p:cNvSpPr txBox="1"/>
          <p:nvPr/>
        </p:nvSpPr>
        <p:spPr>
          <a:xfrm>
            <a:off x="457200" y="704160"/>
            <a:ext cx="8229240" cy="1142640"/>
          </a:xfrm>
          <a:prstGeom prst="rect">
            <a:avLst/>
          </a:prstGeom>
          <a:noFill/>
          <a:ln>
            <a:noFill/>
          </a:ln>
        </p:spPr>
        <p:txBody>
          <a:bodyPr lIns="0" rIns="0" tIns="45000" bIns="0" anchor="b"/>
          <a:p>
            <a:endParaRPr b="0" lang="fr-FR" sz="1800" spc="-1" strike="noStrike">
              <a:solidFill>
                <a:srgbClr val="000000"/>
              </a:solidFill>
              <a:uFill>
                <a:solidFill>
                  <a:srgbClr val="ffffff"/>
                </a:solidFill>
              </a:uFill>
              <a:latin typeface="Constantia"/>
            </a:endParaRPr>
          </a:p>
        </p:txBody>
      </p:sp>
      <p:sp>
        <p:nvSpPr>
          <p:cNvPr id="87" name="TextShape 2"/>
          <p:cNvSpPr txBox="1"/>
          <p:nvPr/>
        </p:nvSpPr>
        <p:spPr>
          <a:xfrm>
            <a:off x="457200" y="1935360"/>
            <a:ext cx="8229240" cy="4388760"/>
          </a:xfrm>
          <a:prstGeom prst="rect">
            <a:avLst/>
          </a:prstGeom>
          <a:noFill/>
          <a:ln>
            <a:noFill/>
          </a:ln>
        </p:spPr>
        <p:txBody>
          <a:bodyPr lIns="90000" rIns="90000" tIns="45000" bIns="45000"/>
          <a:p>
            <a:endParaRPr b="0" lang="fr-FR" sz="2600" spc="-1" strike="noStrike">
              <a:solidFill>
                <a:srgbClr val="000000"/>
              </a:solidFill>
              <a:uFill>
                <a:solidFill>
                  <a:srgbClr val="ffffff"/>
                </a:solidFill>
              </a:uFill>
              <a:latin typeface="Constantia"/>
            </a:endParaRPr>
          </a:p>
        </p:txBody>
      </p:sp>
      <p:pic>
        <p:nvPicPr>
          <p:cNvPr id="88" name="Picture 2" descr=""/>
          <p:cNvPicPr/>
          <p:nvPr/>
        </p:nvPicPr>
        <p:blipFill>
          <a:blip r:embed="rId1"/>
          <a:stretch/>
        </p:blipFill>
        <p:spPr>
          <a:xfrm>
            <a:off x="0" y="188640"/>
            <a:ext cx="8208720" cy="5479200"/>
          </a:xfrm>
          <a:prstGeom prst="rect">
            <a:avLst/>
          </a:prstGeom>
          <a:ln>
            <a:noFill/>
          </a:ln>
        </p:spPr>
      </p:pic>
      <p:pic>
        <p:nvPicPr>
          <p:cNvPr id="89" name="Picture 1" descr=""/>
          <p:cNvPicPr/>
          <p:nvPr/>
        </p:nvPicPr>
        <p:blipFill>
          <a:blip r:embed="rId2"/>
          <a:stretch/>
        </p:blipFill>
        <p:spPr>
          <a:xfrm>
            <a:off x="5865480" y="4005000"/>
            <a:ext cx="3278160" cy="2581200"/>
          </a:xfrm>
          <a:prstGeom prst="rect">
            <a:avLst/>
          </a:prstGeom>
          <a:ln>
            <a:noFill/>
          </a:ln>
        </p:spPr>
      </p:pic>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TextShape 1"/>
          <p:cNvSpPr txBox="1"/>
          <p:nvPr/>
        </p:nvSpPr>
        <p:spPr>
          <a:xfrm>
            <a:off x="457200" y="704160"/>
            <a:ext cx="8229240" cy="1142640"/>
          </a:xfrm>
          <a:prstGeom prst="rect">
            <a:avLst/>
          </a:prstGeom>
          <a:noFill/>
          <a:ln>
            <a:noFill/>
          </a:ln>
        </p:spPr>
        <p:txBody>
          <a:bodyPr lIns="0" rIns="0" tIns="45000" bIns="0" anchor="b"/>
          <a:p>
            <a:pPr>
              <a:lnSpc>
                <a:spcPct val="100000"/>
              </a:lnSpc>
            </a:pPr>
            <a:r>
              <a:rPr b="0" lang="fr-FR" sz="5000" spc="-1" strike="noStrike">
                <a:solidFill>
                  <a:srgbClr val="04617b"/>
                </a:solidFill>
                <a:uFill>
                  <a:solidFill>
                    <a:srgbClr val="ffffff"/>
                  </a:solidFill>
                </a:uFill>
                <a:latin typeface="Calibri"/>
              </a:rPr>
              <a:t>Sens et finalité de la procédure</a:t>
            </a:r>
            <a:endParaRPr b="0" lang="fr-FR" sz="1800" spc="-1" strike="noStrike">
              <a:solidFill>
                <a:srgbClr val="000000"/>
              </a:solidFill>
              <a:uFill>
                <a:solidFill>
                  <a:srgbClr val="ffffff"/>
                </a:solidFill>
              </a:uFill>
              <a:latin typeface="Constantia"/>
            </a:endParaRPr>
          </a:p>
        </p:txBody>
      </p:sp>
      <p:sp>
        <p:nvSpPr>
          <p:cNvPr id="91" name="TextShape 2"/>
          <p:cNvSpPr txBox="1"/>
          <p:nvPr/>
        </p:nvSpPr>
        <p:spPr>
          <a:xfrm>
            <a:off x="457200" y="1935360"/>
            <a:ext cx="8229240" cy="4388760"/>
          </a:xfrm>
          <a:prstGeom prst="rect">
            <a:avLst/>
          </a:prstGeom>
          <a:noFill/>
          <a:ln>
            <a:noFill/>
          </a:ln>
        </p:spPr>
        <p:txBody>
          <a:bodyPr lIns="90000" rIns="90000" tIns="45000" bIns="45000"/>
          <a:p>
            <a:pPr marL="274320" indent="-273960">
              <a:lnSpc>
                <a:spcPct val="100000"/>
              </a:lnSpc>
              <a:spcBef>
                <a:spcPts val="519"/>
              </a:spcBef>
            </a:pPr>
            <a:r>
              <a:rPr b="0" lang="fr-FR" sz="2600" spc="-1" strike="noStrike">
                <a:solidFill>
                  <a:srgbClr val="000000"/>
                </a:solidFill>
                <a:uFill>
                  <a:solidFill>
                    <a:srgbClr val="ffffff"/>
                  </a:solidFill>
                </a:uFill>
                <a:latin typeface="Constantia"/>
              </a:rPr>
              <a:t>   </a:t>
            </a:r>
            <a:endParaRPr b="0" lang="fr-FR" sz="2600" spc="-1" strike="noStrike">
              <a:solidFill>
                <a:srgbClr val="000000"/>
              </a:solidFill>
              <a:uFill>
                <a:solidFill>
                  <a:srgbClr val="ffffff"/>
                </a:solidFill>
              </a:uFill>
              <a:latin typeface="Constantia"/>
            </a:endParaRPr>
          </a:p>
          <a:p>
            <a:pPr marL="274320" indent="-273960">
              <a:lnSpc>
                <a:spcPct val="100000"/>
              </a:lnSpc>
              <a:spcBef>
                <a:spcPts val="519"/>
              </a:spcBef>
            </a:pPr>
            <a:r>
              <a:rPr b="0" lang="fr-FR" sz="2600" spc="-1" strike="noStrike">
                <a:solidFill>
                  <a:srgbClr val="000000"/>
                </a:solidFill>
                <a:uFill>
                  <a:solidFill>
                    <a:srgbClr val="ffffff"/>
                  </a:solidFill>
                </a:uFill>
                <a:latin typeface="Constantia"/>
              </a:rPr>
              <a:t>    </a:t>
            </a:r>
            <a:r>
              <a:rPr b="0" lang="fr-FR" sz="2600" spc="-1" strike="noStrike">
                <a:solidFill>
                  <a:srgbClr val="000000"/>
                </a:solidFill>
                <a:uFill>
                  <a:solidFill>
                    <a:srgbClr val="ffffff"/>
                  </a:solidFill>
                </a:uFill>
                <a:latin typeface="Constantia"/>
              </a:rPr>
              <a:t>Ce procédé met en exergue l’idée  que ce n’est pas Dieu qui créé l’homme à son image, mais l’inverse.  (Nous avons observé sur les groupes ayant participé à la procédure que les résultats sont au rendez-vous: relativisation des textes et des vérités)</a:t>
            </a:r>
            <a:endParaRPr b="0" lang="fr-FR" sz="2600" spc="-1" strike="noStrike">
              <a:solidFill>
                <a:srgbClr val="000000"/>
              </a:solidFill>
              <a:uFill>
                <a:solidFill>
                  <a:srgbClr val="ffffff"/>
                </a:solidFill>
              </a:uFill>
              <a:latin typeface="Constantia"/>
            </a:endParaRPr>
          </a:p>
          <a:p>
            <a:pPr marL="274320" indent="-273960">
              <a:lnSpc>
                <a:spcPct val="100000"/>
              </a:lnSpc>
              <a:spcBef>
                <a:spcPts val="519"/>
              </a:spcBef>
            </a:pPr>
            <a:endParaRPr b="0" lang="fr-FR" sz="2600" spc="-1" strike="noStrike">
              <a:solidFill>
                <a:srgbClr val="000000"/>
              </a:solidFill>
              <a:uFill>
                <a:solidFill>
                  <a:srgbClr val="ffffff"/>
                </a:solidFill>
              </a:uFill>
              <a:latin typeface="Constantia"/>
            </a:endParaRPr>
          </a:p>
          <a:p>
            <a:pPr marL="274320" indent="-273960">
              <a:lnSpc>
                <a:spcPct val="100000"/>
              </a:lnSpc>
              <a:spcBef>
                <a:spcPts val="519"/>
              </a:spcBef>
            </a:pPr>
            <a:r>
              <a:rPr b="0" lang="fr-FR" sz="2600" spc="-1" strike="noStrike">
                <a:solidFill>
                  <a:srgbClr val="000000"/>
                </a:solidFill>
                <a:uFill>
                  <a:solidFill>
                    <a:srgbClr val="ffffff"/>
                  </a:solidFill>
                </a:uFill>
                <a:latin typeface="Constantia"/>
              </a:rPr>
              <a:t>    </a:t>
            </a:r>
            <a:r>
              <a:rPr b="0" lang="fr-FR" sz="2600" spc="-1" strike="noStrike">
                <a:solidFill>
                  <a:srgbClr val="002060"/>
                </a:solidFill>
                <a:uFill>
                  <a:solidFill>
                    <a:srgbClr val="ffffff"/>
                  </a:solidFill>
                </a:uFill>
                <a:latin typeface="Constantia"/>
              </a:rPr>
              <a:t>D’où la nécessité d’informer précisément les familles ou proches du contenu rationnel et désacralisant de la démarche. S’ils ne sont pas intéressés, notamment en raison de leurs sensibilités religieuses, l’association des victimes de l’islam radical , </a:t>
            </a:r>
            <a:r>
              <a:rPr b="0" i="1" lang="fr-FR" sz="2600" spc="-1" strike="noStrike">
                <a:solidFill>
                  <a:srgbClr val="002060"/>
                </a:solidFill>
                <a:uFill>
                  <a:solidFill>
                    <a:srgbClr val="ffffff"/>
                  </a:solidFill>
                </a:uFill>
                <a:latin typeface="Constantia"/>
              </a:rPr>
              <a:t>Turquoise Freedom </a:t>
            </a:r>
            <a:r>
              <a:rPr b="0" lang="fr-FR" sz="2600" spc="-1" strike="noStrike">
                <a:solidFill>
                  <a:srgbClr val="002060"/>
                </a:solidFill>
                <a:uFill>
                  <a:solidFill>
                    <a:srgbClr val="ffffff"/>
                  </a:solidFill>
                </a:uFill>
                <a:latin typeface="Constantia"/>
              </a:rPr>
              <a:t>les prend directement en charge sans utiliser ce procédé de protection idéologique proposé par le GEMPPI</a:t>
            </a:r>
            <a:endParaRPr b="0" lang="fr-FR" sz="2600" spc="-1" strike="noStrike">
              <a:solidFill>
                <a:srgbClr val="000000"/>
              </a:solidFill>
              <a:uFill>
                <a:solidFill>
                  <a:srgbClr val="ffffff"/>
                </a:solidFill>
              </a:uFill>
              <a:latin typeface="Constantia"/>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TextShape 1"/>
          <p:cNvSpPr txBox="1"/>
          <p:nvPr/>
        </p:nvSpPr>
        <p:spPr>
          <a:xfrm>
            <a:off x="457200" y="704160"/>
            <a:ext cx="8229240" cy="1142640"/>
          </a:xfrm>
          <a:prstGeom prst="rect">
            <a:avLst/>
          </a:prstGeom>
          <a:noFill/>
          <a:ln>
            <a:noFill/>
          </a:ln>
        </p:spPr>
        <p:txBody>
          <a:bodyPr lIns="0" rIns="0" tIns="45000" bIns="0" anchor="b"/>
          <a:p>
            <a:pPr>
              <a:lnSpc>
                <a:spcPct val="100000"/>
              </a:lnSpc>
            </a:pPr>
            <a:r>
              <a:rPr b="0" lang="fr-FR" sz="5000" spc="-1" strike="noStrike">
                <a:solidFill>
                  <a:srgbClr val="04617b"/>
                </a:solidFill>
                <a:uFill>
                  <a:solidFill>
                    <a:srgbClr val="ffffff"/>
                  </a:solidFill>
                </a:uFill>
                <a:latin typeface="Calibri"/>
              </a:rPr>
              <a:t>Pour mettre en œuvre la méthode </a:t>
            </a:r>
            <a:endParaRPr b="0" lang="fr-FR" sz="1800" spc="-1" strike="noStrike">
              <a:solidFill>
                <a:srgbClr val="000000"/>
              </a:solidFill>
              <a:uFill>
                <a:solidFill>
                  <a:srgbClr val="ffffff"/>
                </a:solidFill>
              </a:uFill>
              <a:latin typeface="Constantia"/>
            </a:endParaRPr>
          </a:p>
        </p:txBody>
      </p:sp>
      <p:sp>
        <p:nvSpPr>
          <p:cNvPr id="93" name="TextShape 2"/>
          <p:cNvSpPr txBox="1"/>
          <p:nvPr/>
        </p:nvSpPr>
        <p:spPr>
          <a:xfrm>
            <a:off x="457200" y="1935360"/>
            <a:ext cx="8229240" cy="4388760"/>
          </a:xfrm>
          <a:prstGeom prst="rect">
            <a:avLst/>
          </a:prstGeom>
          <a:noFill/>
          <a:ln>
            <a:noFill/>
          </a:ln>
        </p:spPr>
        <p:txBody>
          <a:bodyPr lIns="90000" rIns="90000" tIns="45000" bIns="45000"/>
          <a:p>
            <a:pPr>
              <a:lnSpc>
                <a:spcPct val="100000"/>
              </a:lnSpc>
              <a:spcBef>
                <a:spcPts val="519"/>
              </a:spcBef>
            </a:pPr>
            <a:endParaRPr b="0" lang="fr-FR" sz="2600" spc="-1" strike="noStrike">
              <a:solidFill>
                <a:srgbClr val="000000"/>
              </a:solidFill>
              <a:uFill>
                <a:solidFill>
                  <a:srgbClr val="ffffff"/>
                </a:solidFill>
              </a:uFill>
              <a:latin typeface="Constantia"/>
            </a:endParaRPr>
          </a:p>
          <a:p>
            <a:pPr marL="274320" indent="-273960" algn="ctr">
              <a:lnSpc>
                <a:spcPct val="100000"/>
              </a:lnSpc>
              <a:spcBef>
                <a:spcPts val="519"/>
              </a:spcBef>
            </a:pPr>
            <a:r>
              <a:rPr b="1" lang="fr-FR" sz="2600" spc="-1" strike="noStrike">
                <a:solidFill>
                  <a:srgbClr val="000000"/>
                </a:solidFill>
                <a:uFill>
                  <a:solidFill>
                    <a:srgbClr val="ffffff"/>
                  </a:solidFill>
                </a:uFill>
                <a:latin typeface="Constantia"/>
              </a:rPr>
              <a:t> </a:t>
            </a:r>
            <a:r>
              <a:rPr b="1" lang="fr-FR" sz="2600" spc="-1" strike="noStrike">
                <a:solidFill>
                  <a:srgbClr val="000000"/>
                </a:solidFill>
                <a:uFill>
                  <a:solidFill>
                    <a:srgbClr val="ffffff"/>
                  </a:solidFill>
                </a:uFill>
                <a:latin typeface="Constantia"/>
              </a:rPr>
              <a:t>GEMPPI- Groupe d’Etude des Mouvements de Pensée en vue de la Protection de l’Individu.  </a:t>
            </a:r>
            <a:endParaRPr b="0" lang="fr-FR" sz="2600" spc="-1" strike="noStrike">
              <a:solidFill>
                <a:srgbClr val="000000"/>
              </a:solidFill>
              <a:uFill>
                <a:solidFill>
                  <a:srgbClr val="ffffff"/>
                </a:solidFill>
              </a:uFill>
              <a:latin typeface="Constantia"/>
            </a:endParaRPr>
          </a:p>
          <a:p>
            <a:pPr marL="274320" indent="-273960" algn="ctr">
              <a:lnSpc>
                <a:spcPct val="100000"/>
              </a:lnSpc>
              <a:spcBef>
                <a:spcPts val="519"/>
              </a:spcBef>
            </a:pPr>
            <a:endParaRPr b="0" lang="fr-FR" sz="2600" spc="-1" strike="noStrike">
              <a:solidFill>
                <a:srgbClr val="000000"/>
              </a:solidFill>
              <a:uFill>
                <a:solidFill>
                  <a:srgbClr val="ffffff"/>
                </a:solidFill>
              </a:uFill>
              <a:latin typeface="Constantia"/>
            </a:endParaRPr>
          </a:p>
          <a:p>
            <a:pPr marL="274320" indent="-273960" algn="ctr">
              <a:lnSpc>
                <a:spcPct val="100000"/>
              </a:lnSpc>
              <a:spcBef>
                <a:spcPts val="519"/>
              </a:spcBef>
            </a:pPr>
            <a:r>
              <a:rPr b="0" lang="fr-FR" sz="2600" spc="-1" strike="noStrike">
                <a:solidFill>
                  <a:srgbClr val="000000"/>
                </a:solidFill>
                <a:uFill>
                  <a:solidFill>
                    <a:srgbClr val="ffffff"/>
                  </a:solidFill>
                </a:uFill>
                <a:latin typeface="Constantia"/>
              </a:rPr>
              <a:t> </a:t>
            </a:r>
            <a:r>
              <a:rPr b="0" lang="fr-FR" sz="2600" spc="-1" strike="noStrike">
                <a:solidFill>
                  <a:srgbClr val="000000"/>
                </a:solidFill>
                <a:uFill>
                  <a:solidFill>
                    <a:srgbClr val="ffffff"/>
                  </a:solidFill>
                </a:uFill>
                <a:latin typeface="Constantia"/>
              </a:rPr>
              <a:t>Tél. +33 (0)6 98 02 57 03  -  gemppi@wanadoo.fr  </a:t>
            </a:r>
            <a:endParaRPr b="0" lang="fr-FR" sz="2600" spc="-1" strike="noStrike">
              <a:solidFill>
                <a:srgbClr val="000000"/>
              </a:solidFill>
              <a:uFill>
                <a:solidFill>
                  <a:srgbClr val="ffffff"/>
                </a:solidFill>
              </a:uFill>
              <a:latin typeface="Constantia"/>
            </a:endParaRPr>
          </a:p>
          <a:p>
            <a:pPr algn="ctr">
              <a:lnSpc>
                <a:spcPct val="100000"/>
              </a:lnSpc>
              <a:spcBef>
                <a:spcPts val="519"/>
              </a:spcBef>
            </a:pPr>
            <a:endParaRPr b="0" lang="fr-FR" sz="2600" spc="-1" strike="noStrike">
              <a:solidFill>
                <a:srgbClr val="000000"/>
              </a:solidFill>
              <a:uFill>
                <a:solidFill>
                  <a:srgbClr val="ffffff"/>
                </a:solidFill>
              </a:uFill>
              <a:latin typeface="Constantia"/>
            </a:endParaRPr>
          </a:p>
          <a:p>
            <a:pPr marL="274320" indent="-273960" algn="ctr">
              <a:lnSpc>
                <a:spcPct val="100000"/>
              </a:lnSpc>
              <a:spcBef>
                <a:spcPts val="519"/>
              </a:spcBef>
            </a:pPr>
            <a:r>
              <a:rPr b="0" lang="fr-FR" sz="2600" spc="-1" strike="noStrike">
                <a:solidFill>
                  <a:srgbClr val="000000"/>
                </a:solidFill>
                <a:uFill>
                  <a:solidFill>
                    <a:srgbClr val="ffffff"/>
                  </a:solidFill>
                </a:uFill>
                <a:latin typeface="Constantia"/>
              </a:rPr>
              <a:t>www.gemppi.org</a:t>
            </a:r>
            <a:endParaRPr b="0" lang="fr-FR" sz="2600" spc="-1" strike="noStrike">
              <a:solidFill>
                <a:srgbClr val="000000"/>
              </a:solidFill>
              <a:uFill>
                <a:solidFill>
                  <a:srgbClr val="ffffff"/>
                </a:solidFill>
              </a:uFill>
              <a:latin typeface="Constantia"/>
            </a:endParaRPr>
          </a:p>
          <a:p>
            <a:pPr algn="ctr">
              <a:lnSpc>
                <a:spcPct val="100000"/>
              </a:lnSpc>
              <a:spcBef>
                <a:spcPts val="519"/>
              </a:spcBef>
            </a:pPr>
            <a:endParaRPr b="0" lang="fr-FR" sz="2600" spc="-1" strike="noStrike">
              <a:solidFill>
                <a:srgbClr val="000000"/>
              </a:solidFill>
              <a:uFill>
                <a:solidFill>
                  <a:srgbClr val="ffffff"/>
                </a:solidFill>
              </a:uFill>
              <a:latin typeface="Constantia"/>
            </a:endParaRPr>
          </a:p>
          <a:p>
            <a:pPr marL="274320" indent="-273960" algn="ctr">
              <a:lnSpc>
                <a:spcPct val="100000"/>
              </a:lnSpc>
              <a:spcBef>
                <a:spcPts val="519"/>
              </a:spcBef>
            </a:pPr>
            <a:r>
              <a:rPr b="0" lang="fr-FR" sz="2600" spc="-1" strike="noStrike">
                <a:solidFill>
                  <a:srgbClr val="000000"/>
                </a:solidFill>
                <a:uFill>
                  <a:solidFill>
                    <a:srgbClr val="ffffff"/>
                  </a:solidFill>
                </a:uFill>
                <a:latin typeface="Constantia"/>
              </a:rPr>
              <a:t>           </a:t>
            </a:r>
            <a:r>
              <a:rPr b="0" lang="fr-FR" sz="2600" spc="-1" strike="noStrike">
                <a:solidFill>
                  <a:srgbClr val="000000"/>
                </a:solidFill>
                <a:uFill>
                  <a:solidFill>
                    <a:srgbClr val="ffffff"/>
                  </a:solidFill>
                </a:uFill>
                <a:latin typeface="Constantia"/>
              </a:rPr>
              <a:t>Aide , information contre les dérives sectaires</a:t>
            </a:r>
            <a:endParaRPr b="0" lang="fr-FR" sz="2600" spc="-1" strike="noStrike">
              <a:solidFill>
                <a:srgbClr val="000000"/>
              </a:solidFill>
              <a:uFill>
                <a:solidFill>
                  <a:srgbClr val="ffffff"/>
                </a:solidFill>
              </a:uFill>
              <a:latin typeface="Constantia"/>
            </a:endParaRPr>
          </a:p>
          <a:p>
            <a:pPr algn="ctr">
              <a:lnSpc>
                <a:spcPct val="100000"/>
              </a:lnSpc>
              <a:spcBef>
                <a:spcPts val="519"/>
              </a:spcBef>
            </a:pPr>
            <a:endParaRPr b="0" lang="fr-FR" sz="2600" spc="-1" strike="noStrike">
              <a:solidFill>
                <a:srgbClr val="000000"/>
              </a:solidFill>
              <a:uFill>
                <a:solidFill>
                  <a:srgbClr val="ffffff"/>
                </a:solidFill>
              </a:uFill>
              <a:latin typeface="Constantia"/>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 name="TextShape 1"/>
          <p:cNvSpPr txBox="1"/>
          <p:nvPr/>
        </p:nvSpPr>
        <p:spPr>
          <a:xfrm>
            <a:off x="323640" y="0"/>
            <a:ext cx="8229240" cy="1142640"/>
          </a:xfrm>
          <a:prstGeom prst="rect">
            <a:avLst/>
          </a:prstGeom>
          <a:noFill/>
          <a:ln>
            <a:noFill/>
          </a:ln>
        </p:spPr>
        <p:txBody>
          <a:bodyPr lIns="0" rIns="0" tIns="45000" bIns="0" anchor="b"/>
          <a:p>
            <a:pPr>
              <a:lnSpc>
                <a:spcPct val="100000"/>
              </a:lnSpc>
            </a:pPr>
            <a:r>
              <a:rPr b="0" lang="fr-FR" sz="5000" spc="-1" strike="noStrike">
                <a:solidFill>
                  <a:srgbClr val="04617b"/>
                </a:solidFill>
                <a:uFill>
                  <a:solidFill>
                    <a:srgbClr val="ffffff"/>
                  </a:solidFill>
                </a:uFill>
                <a:latin typeface="Calibri"/>
              </a:rPr>
              <a:t> </a:t>
            </a:r>
            <a:r>
              <a:rPr b="0" lang="fr-FR" sz="5000" spc="-1" strike="noStrike">
                <a:solidFill>
                  <a:srgbClr val="04617b"/>
                </a:solidFill>
                <a:uFill>
                  <a:solidFill>
                    <a:srgbClr val="ffffff"/>
                  </a:solidFill>
                </a:uFill>
                <a:latin typeface="Calibri"/>
              </a:rPr>
              <a:t>A qui s’adresse la procédure ?</a:t>
            </a:r>
            <a:endParaRPr b="0" lang="fr-FR" sz="1800" spc="-1" strike="noStrike">
              <a:solidFill>
                <a:srgbClr val="000000"/>
              </a:solidFill>
              <a:uFill>
                <a:solidFill>
                  <a:srgbClr val="ffffff"/>
                </a:solidFill>
              </a:uFill>
              <a:latin typeface="Constantia"/>
            </a:endParaRPr>
          </a:p>
        </p:txBody>
      </p:sp>
      <p:sp>
        <p:nvSpPr>
          <p:cNvPr id="51" name="TextShape 2"/>
          <p:cNvSpPr txBox="1"/>
          <p:nvPr/>
        </p:nvSpPr>
        <p:spPr>
          <a:xfrm>
            <a:off x="539640" y="1340640"/>
            <a:ext cx="8146800" cy="4983480"/>
          </a:xfrm>
          <a:prstGeom prst="rect">
            <a:avLst/>
          </a:prstGeom>
          <a:noFill/>
          <a:ln>
            <a:noFill/>
          </a:ln>
        </p:spPr>
        <p:txBody>
          <a:bodyPr lIns="90000" rIns="90000" tIns="45000" bIns="45000"/>
          <a:p>
            <a:pPr>
              <a:lnSpc>
                <a:spcPct val="100000"/>
              </a:lnSpc>
              <a:spcBef>
                <a:spcPts val="519"/>
              </a:spcBef>
            </a:pPr>
            <a:endParaRPr b="0" lang="fr-FR" sz="2600" spc="-1" strike="noStrike">
              <a:solidFill>
                <a:srgbClr val="000000"/>
              </a:solidFill>
              <a:uFill>
                <a:solidFill>
                  <a:srgbClr val="ffffff"/>
                </a:solidFill>
              </a:uFill>
              <a:latin typeface="Constantia"/>
            </a:endParaRPr>
          </a:p>
          <a:p>
            <a:pPr marL="274320" indent="-273960">
              <a:lnSpc>
                <a:spcPct val="100000"/>
              </a:lnSpc>
              <a:spcBef>
                <a:spcPts val="519"/>
              </a:spcBef>
              <a:buClr>
                <a:srgbClr val="0bd0d9"/>
              </a:buClr>
              <a:buSzPct val="95000"/>
              <a:buFont typeface="Wingdings 2" charset="2"/>
              <a:buChar char=""/>
            </a:pPr>
            <a:r>
              <a:rPr b="1" lang="fr-FR" sz="2600" spc="-1" strike="noStrike">
                <a:solidFill>
                  <a:srgbClr val="000000"/>
                </a:solidFill>
                <a:uFill>
                  <a:solidFill>
                    <a:srgbClr val="ffffff"/>
                  </a:solidFill>
                </a:uFill>
                <a:latin typeface="Constantia"/>
              </a:rPr>
              <a:t>Le GEMPPI applique cette procédure en faveur des familles</a:t>
            </a:r>
            <a:r>
              <a:rPr b="0" lang="fr-FR" sz="2600" spc="-1" strike="noStrike">
                <a:solidFill>
                  <a:srgbClr val="000000"/>
                </a:solidFill>
                <a:uFill>
                  <a:solidFill>
                    <a:srgbClr val="ffffff"/>
                  </a:solidFill>
                </a:uFill>
                <a:latin typeface="Constantia"/>
              </a:rPr>
              <a:t>, </a:t>
            </a:r>
            <a:r>
              <a:rPr b="1" lang="fr-FR" sz="2600" spc="-1" strike="noStrike">
                <a:solidFill>
                  <a:srgbClr val="000000"/>
                </a:solidFill>
                <a:uFill>
                  <a:solidFill>
                    <a:srgbClr val="ffffff"/>
                  </a:solidFill>
                </a:uFill>
                <a:latin typeface="Constantia"/>
              </a:rPr>
              <a:t>proches, frères, sœurs amis de la personne radicalisée (en son absence), pour éviter l’effet de contagion</a:t>
            </a:r>
            <a:r>
              <a:rPr b="0" lang="fr-FR" sz="2600" spc="-1" strike="noStrike">
                <a:solidFill>
                  <a:srgbClr val="000000"/>
                </a:solidFill>
                <a:uFill>
                  <a:solidFill>
                    <a:srgbClr val="ffffff"/>
                  </a:solidFill>
                </a:uFill>
                <a:latin typeface="Constantia"/>
              </a:rPr>
              <a:t> </a:t>
            </a:r>
            <a:r>
              <a:rPr b="1" lang="fr-FR" sz="2600" spc="-1" strike="noStrike">
                <a:solidFill>
                  <a:srgbClr val="000000"/>
                </a:solidFill>
                <a:uFill>
                  <a:solidFill>
                    <a:srgbClr val="ffffff"/>
                  </a:solidFill>
                </a:uFill>
                <a:latin typeface="Constantia"/>
              </a:rPr>
              <a:t>très souvent observé.</a:t>
            </a:r>
            <a:r>
              <a:rPr b="0" lang="fr-FR" sz="2600" spc="-1" strike="noStrike">
                <a:solidFill>
                  <a:srgbClr val="000000"/>
                </a:solidFill>
                <a:uFill>
                  <a:solidFill>
                    <a:srgbClr val="ffffff"/>
                  </a:solidFill>
                </a:uFill>
                <a:latin typeface="Constantia"/>
              </a:rPr>
              <a:t>  </a:t>
            </a:r>
            <a:r>
              <a:rPr b="1" lang="fr-FR" sz="2600" spc="-1" strike="noStrike">
                <a:solidFill>
                  <a:srgbClr val="000000"/>
                </a:solidFill>
                <a:uFill>
                  <a:solidFill>
                    <a:srgbClr val="ffffff"/>
                  </a:solidFill>
                </a:uFill>
                <a:latin typeface="Constantia"/>
              </a:rPr>
              <a:t>Cette procédure peut servir aussi pour certains profils de repentis du radicalisme islamique.</a:t>
            </a:r>
            <a:endParaRPr b="0" lang="fr-FR" sz="2600" spc="-1" strike="noStrike">
              <a:solidFill>
                <a:srgbClr val="000000"/>
              </a:solidFill>
              <a:uFill>
                <a:solidFill>
                  <a:srgbClr val="ffffff"/>
                </a:solidFill>
              </a:uFill>
              <a:latin typeface="Constantia"/>
            </a:endParaRPr>
          </a:p>
          <a:p>
            <a:pPr>
              <a:lnSpc>
                <a:spcPct val="100000"/>
              </a:lnSpc>
              <a:spcBef>
                <a:spcPts val="519"/>
              </a:spcBef>
            </a:pPr>
            <a:endParaRPr b="0" lang="fr-FR" sz="2600" spc="-1" strike="noStrike">
              <a:solidFill>
                <a:srgbClr val="000000"/>
              </a:solidFill>
              <a:uFill>
                <a:solidFill>
                  <a:srgbClr val="ffffff"/>
                </a:solidFill>
              </a:uFill>
              <a:latin typeface="Constantia"/>
            </a:endParaRPr>
          </a:p>
          <a:p>
            <a:pPr marL="274320" indent="-273960">
              <a:lnSpc>
                <a:spcPct val="100000"/>
              </a:lnSpc>
              <a:spcBef>
                <a:spcPts val="519"/>
              </a:spcBef>
              <a:buClr>
                <a:srgbClr val="0bd0d9"/>
              </a:buClr>
              <a:buSzPct val="95000"/>
              <a:buFont typeface="Wingdings 2" charset="2"/>
              <a:buChar char=""/>
            </a:pPr>
            <a:r>
              <a:rPr b="0" lang="fr-FR" sz="2600" spc="-1" strike="noStrike">
                <a:solidFill>
                  <a:srgbClr val="000000"/>
                </a:solidFill>
                <a:uFill>
                  <a:solidFill>
                    <a:srgbClr val="ffffff"/>
                  </a:solidFill>
                </a:uFill>
                <a:latin typeface="Constantia"/>
              </a:rPr>
              <a:t>29 ans d'observation et de traitement du phénomène sectaire, comprenant les divers radicalismes religieux,  nous permet d'affirmer que lorsqu'un membre d'une famille se converti à une secte ou à un mouvement religieux radical, il tente de convertir ses proches.  Les premiers concernés sont les frères et sœurs et parfois les parents eux-mêmes. Nous avons constaté maintes fois que des familles entières ou partielles étaient entrainées dans un groupe sectaire par ce moyen.</a:t>
            </a:r>
            <a:endParaRPr b="0" lang="fr-FR" sz="2600" spc="-1" strike="noStrike">
              <a:solidFill>
                <a:srgbClr val="000000"/>
              </a:solidFill>
              <a:uFill>
                <a:solidFill>
                  <a:srgbClr val="ffffff"/>
                </a:solidFill>
              </a:uFill>
              <a:latin typeface="Constantia"/>
            </a:endParaRPr>
          </a:p>
          <a:p>
            <a:pPr marL="274320" indent="-273960">
              <a:lnSpc>
                <a:spcPct val="100000"/>
              </a:lnSpc>
              <a:spcBef>
                <a:spcPts val="519"/>
              </a:spcBef>
              <a:buClr>
                <a:srgbClr val="0bd0d9"/>
              </a:buClr>
              <a:buSzPct val="95000"/>
              <a:buFont typeface="Wingdings 2" charset="2"/>
              <a:buChar char=""/>
            </a:pPr>
            <a:r>
              <a:rPr b="0" lang="fr-FR" sz="2600" spc="-1" strike="noStrike">
                <a:solidFill>
                  <a:srgbClr val="000000"/>
                </a:solidFill>
                <a:uFill>
                  <a:solidFill>
                    <a:srgbClr val="ffffff"/>
                  </a:solidFill>
                </a:uFill>
                <a:latin typeface="Constantia"/>
              </a:rPr>
              <a:t>De cette expérience il ressort qu'il est nécessaire d'éviter la propagation ou "contagion" sectaire dans l'entourage de l'adepte.</a:t>
            </a:r>
            <a:endParaRPr b="0" lang="fr-FR" sz="2600" spc="-1" strike="noStrike">
              <a:solidFill>
                <a:srgbClr val="000000"/>
              </a:solidFill>
              <a:uFill>
                <a:solidFill>
                  <a:srgbClr val="ffffff"/>
                </a:solidFill>
              </a:uFill>
              <a:latin typeface="Constantia"/>
            </a:endParaRPr>
          </a:p>
          <a:p>
            <a:pPr>
              <a:lnSpc>
                <a:spcPct val="100000"/>
              </a:lnSpc>
              <a:spcBef>
                <a:spcPts val="519"/>
              </a:spcBef>
            </a:pPr>
            <a:endParaRPr b="0" lang="fr-FR" sz="2600" spc="-1" strike="noStrike">
              <a:solidFill>
                <a:srgbClr val="000000"/>
              </a:solidFill>
              <a:uFill>
                <a:solidFill>
                  <a:srgbClr val="ffffff"/>
                </a:solidFill>
              </a:uFill>
              <a:latin typeface="Constantia"/>
            </a:endParaRPr>
          </a:p>
          <a:p>
            <a:pPr>
              <a:lnSpc>
                <a:spcPct val="100000"/>
              </a:lnSpc>
              <a:spcBef>
                <a:spcPts val="519"/>
              </a:spcBef>
            </a:pPr>
            <a:endParaRPr b="0" lang="fr-FR" sz="2600" spc="-1" strike="noStrike">
              <a:solidFill>
                <a:srgbClr val="000000"/>
              </a:solidFill>
              <a:uFill>
                <a:solidFill>
                  <a:srgbClr val="ffffff"/>
                </a:solidFill>
              </a:uFill>
              <a:latin typeface="Constantia"/>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TextShape 1"/>
          <p:cNvSpPr txBox="1"/>
          <p:nvPr/>
        </p:nvSpPr>
        <p:spPr>
          <a:xfrm>
            <a:off x="467640" y="332640"/>
            <a:ext cx="8218800" cy="1514160"/>
          </a:xfrm>
          <a:prstGeom prst="rect">
            <a:avLst/>
          </a:prstGeom>
          <a:noFill/>
          <a:ln>
            <a:noFill/>
          </a:ln>
        </p:spPr>
        <p:txBody>
          <a:bodyPr lIns="0" rIns="0" tIns="45000" bIns="0" anchor="b"/>
          <a:p>
            <a:pPr algn="ctr">
              <a:lnSpc>
                <a:spcPct val="100000"/>
              </a:lnSpc>
            </a:pPr>
            <a:r>
              <a:rPr b="1" lang="fr-FR" sz="3200" spc="-1" strike="noStrike">
                <a:solidFill>
                  <a:srgbClr val="04617b"/>
                </a:solidFill>
                <a:uFill>
                  <a:solidFill>
                    <a:srgbClr val="ffffff"/>
                  </a:solidFill>
                </a:uFill>
                <a:latin typeface="Calibri"/>
              </a:rPr>
              <a:t>Si vous souhaitez traiter un problème de radicalisme islamique sans utiliser cette procédure</a:t>
            </a:r>
            <a:endParaRPr b="0" lang="fr-FR" sz="1800" spc="-1" strike="noStrike">
              <a:solidFill>
                <a:srgbClr val="000000"/>
              </a:solidFill>
              <a:uFill>
                <a:solidFill>
                  <a:srgbClr val="ffffff"/>
                </a:solidFill>
              </a:uFill>
              <a:latin typeface="Constantia"/>
            </a:endParaRPr>
          </a:p>
        </p:txBody>
      </p:sp>
      <p:sp>
        <p:nvSpPr>
          <p:cNvPr id="95" name="TextShape 2"/>
          <p:cNvSpPr txBox="1"/>
          <p:nvPr/>
        </p:nvSpPr>
        <p:spPr>
          <a:xfrm>
            <a:off x="457200" y="1935360"/>
            <a:ext cx="8229240" cy="4388760"/>
          </a:xfrm>
          <a:prstGeom prst="rect">
            <a:avLst/>
          </a:prstGeom>
          <a:noFill/>
          <a:ln>
            <a:noFill/>
          </a:ln>
        </p:spPr>
        <p:txBody>
          <a:bodyPr lIns="90000" rIns="90000" tIns="45000" bIns="45000"/>
          <a:p>
            <a:pPr>
              <a:lnSpc>
                <a:spcPct val="100000"/>
              </a:lnSpc>
              <a:spcBef>
                <a:spcPts val="519"/>
              </a:spcBef>
            </a:pPr>
            <a:endParaRPr b="0" lang="fr-FR" sz="2600" spc="-1" strike="noStrike">
              <a:solidFill>
                <a:srgbClr val="000000"/>
              </a:solidFill>
              <a:uFill>
                <a:solidFill>
                  <a:srgbClr val="ffffff"/>
                </a:solidFill>
              </a:uFill>
              <a:latin typeface="Constantia"/>
            </a:endParaRPr>
          </a:p>
          <a:p>
            <a:pPr marL="274320" indent="-273960" algn="ctr">
              <a:lnSpc>
                <a:spcPct val="100000"/>
              </a:lnSpc>
              <a:spcBef>
                <a:spcPts val="720"/>
              </a:spcBef>
            </a:pPr>
            <a:r>
              <a:rPr b="1" lang="fr-FR" sz="3600" spc="-1" strike="noStrike">
                <a:solidFill>
                  <a:srgbClr val="000000"/>
                </a:solidFill>
                <a:uFill>
                  <a:solidFill>
                    <a:srgbClr val="ffffff"/>
                  </a:solidFill>
                </a:uFill>
                <a:latin typeface="Constantia"/>
              </a:rPr>
              <a:t> </a:t>
            </a:r>
            <a:r>
              <a:rPr b="1" lang="fr-FR" sz="3600" spc="-1" strike="noStrike">
                <a:solidFill>
                  <a:srgbClr val="000000"/>
                </a:solidFill>
                <a:uFill>
                  <a:solidFill>
                    <a:srgbClr val="ffffff"/>
                  </a:solidFill>
                </a:uFill>
                <a:latin typeface="Constantia"/>
              </a:rPr>
              <a:t>Turquoise Freedom  </a:t>
            </a:r>
            <a:endParaRPr b="0" lang="fr-FR" sz="2600" spc="-1" strike="noStrike">
              <a:solidFill>
                <a:srgbClr val="000000"/>
              </a:solidFill>
              <a:uFill>
                <a:solidFill>
                  <a:srgbClr val="ffffff"/>
                </a:solidFill>
              </a:uFill>
              <a:latin typeface="Constantia"/>
            </a:endParaRPr>
          </a:p>
          <a:p>
            <a:pPr marL="274320" indent="-273960" algn="ctr">
              <a:lnSpc>
                <a:spcPct val="100000"/>
              </a:lnSpc>
              <a:spcBef>
                <a:spcPts val="479"/>
              </a:spcBef>
            </a:pPr>
            <a:r>
              <a:rPr b="1" lang="fr-FR" sz="2400" spc="-1" strike="noStrike">
                <a:solidFill>
                  <a:srgbClr val="000000"/>
                </a:solidFill>
                <a:uFill>
                  <a:solidFill>
                    <a:srgbClr val="ffffff"/>
                  </a:solidFill>
                </a:uFill>
                <a:latin typeface="Constantia"/>
              </a:rPr>
              <a:t>Association des victimes de l’Islam radical et de pratiques anachroniques </a:t>
            </a:r>
            <a:endParaRPr b="0" lang="fr-FR" sz="2600" spc="-1" strike="noStrike">
              <a:solidFill>
                <a:srgbClr val="000000"/>
              </a:solidFill>
              <a:uFill>
                <a:solidFill>
                  <a:srgbClr val="ffffff"/>
                </a:solidFill>
              </a:uFill>
              <a:latin typeface="Constantia"/>
            </a:endParaRPr>
          </a:p>
          <a:p>
            <a:pPr marL="274320" indent="-273960" algn="ctr">
              <a:lnSpc>
                <a:spcPct val="100000"/>
              </a:lnSpc>
              <a:spcBef>
                <a:spcPts val="519"/>
              </a:spcBef>
            </a:pPr>
            <a:r>
              <a:rPr b="1" lang="fr-FR" sz="2600" spc="-1" strike="noStrike">
                <a:solidFill>
                  <a:srgbClr val="ff0000"/>
                </a:solidFill>
                <a:uFill>
                  <a:solidFill>
                    <a:srgbClr val="ffffff"/>
                  </a:solidFill>
                </a:uFill>
                <a:latin typeface="Constantia"/>
              </a:rPr>
              <a:t>Association of Victims of radical Islam and anachronistic practices</a:t>
            </a:r>
            <a:endParaRPr b="0" lang="fr-FR" sz="2600" spc="-1" strike="noStrike">
              <a:solidFill>
                <a:srgbClr val="000000"/>
              </a:solidFill>
              <a:uFill>
                <a:solidFill>
                  <a:srgbClr val="ffffff"/>
                </a:solidFill>
              </a:uFill>
              <a:latin typeface="Constantia"/>
            </a:endParaRPr>
          </a:p>
          <a:p>
            <a:pPr marL="274320" indent="-273960" algn="ctr">
              <a:lnSpc>
                <a:spcPct val="100000"/>
              </a:lnSpc>
              <a:spcBef>
                <a:spcPts val="519"/>
              </a:spcBef>
            </a:pPr>
            <a:r>
              <a:rPr b="0" lang="fr-FR" sz="2600" spc="-1" strike="noStrike">
                <a:solidFill>
                  <a:srgbClr val="000000"/>
                </a:solidFill>
                <a:uFill>
                  <a:solidFill>
                    <a:srgbClr val="ffffff"/>
                  </a:solidFill>
                </a:uFill>
                <a:latin typeface="Constantia"/>
              </a:rPr>
              <a:t>turquoise.freedom@gmail.com</a:t>
            </a:r>
            <a:endParaRPr b="0" lang="fr-FR" sz="2600" spc="-1" strike="noStrike">
              <a:solidFill>
                <a:srgbClr val="000000"/>
              </a:solidFill>
              <a:uFill>
                <a:solidFill>
                  <a:srgbClr val="ffffff"/>
                </a:solidFill>
              </a:uFill>
              <a:latin typeface="Constantia"/>
            </a:endParaRPr>
          </a:p>
          <a:p>
            <a:pPr marL="274320" indent="-273960" algn="ctr">
              <a:lnSpc>
                <a:spcPct val="100000"/>
              </a:lnSpc>
              <a:spcBef>
                <a:spcPts val="519"/>
              </a:spcBef>
            </a:pPr>
            <a:r>
              <a:rPr b="0" lang="fr-FR" sz="2600" spc="-1" strike="noStrike">
                <a:solidFill>
                  <a:srgbClr val="000000"/>
                </a:solidFill>
                <a:uFill>
                  <a:solidFill>
                    <a:srgbClr val="ffffff"/>
                  </a:solidFill>
                </a:uFill>
                <a:latin typeface="Constantia"/>
              </a:rPr>
              <a:t>+33 (0)7 83 69 08 13                                               http://victim-islam-radical.monsite-orange.fr</a:t>
            </a:r>
            <a:endParaRPr b="0" lang="fr-FR" sz="2600" spc="-1" strike="noStrike">
              <a:solidFill>
                <a:srgbClr val="000000"/>
              </a:solidFill>
              <a:uFill>
                <a:solidFill>
                  <a:srgbClr val="ffffff"/>
                </a:solidFill>
              </a:uFill>
              <a:latin typeface="Constantia"/>
            </a:endParaRPr>
          </a:p>
          <a:p>
            <a:pPr algn="ctr">
              <a:lnSpc>
                <a:spcPct val="100000"/>
              </a:lnSpc>
              <a:spcBef>
                <a:spcPts val="519"/>
              </a:spcBef>
            </a:pPr>
            <a:endParaRPr b="0" lang="fr-FR" sz="2600" spc="-1" strike="noStrike">
              <a:solidFill>
                <a:srgbClr val="000000"/>
              </a:solidFill>
              <a:uFill>
                <a:solidFill>
                  <a:srgbClr val="ffffff"/>
                </a:solidFill>
              </a:uFill>
              <a:latin typeface="Constantia"/>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TextShape 1"/>
          <p:cNvSpPr txBox="1"/>
          <p:nvPr/>
        </p:nvSpPr>
        <p:spPr>
          <a:xfrm>
            <a:off x="539640" y="404640"/>
            <a:ext cx="8229240" cy="1142640"/>
          </a:xfrm>
          <a:prstGeom prst="rect">
            <a:avLst/>
          </a:prstGeom>
          <a:noFill/>
          <a:ln>
            <a:noFill/>
          </a:ln>
        </p:spPr>
        <p:txBody>
          <a:bodyPr lIns="0" rIns="0" tIns="45000" bIns="0" anchor="b"/>
          <a:p>
            <a:pPr algn="ctr">
              <a:lnSpc>
                <a:spcPct val="100000"/>
              </a:lnSpc>
            </a:pPr>
            <a:r>
              <a:rPr b="0" lang="fr-FR" sz="5000" spc="-1" strike="noStrike">
                <a:solidFill>
                  <a:srgbClr val="04617b"/>
                </a:solidFill>
                <a:uFill>
                  <a:solidFill>
                    <a:srgbClr val="ffffff"/>
                  </a:solidFill>
                </a:uFill>
                <a:latin typeface="Calibri"/>
              </a:rPr>
              <a:t>Conditions</a:t>
            </a:r>
            <a:endParaRPr b="0" lang="fr-FR" sz="1800" spc="-1" strike="noStrike">
              <a:solidFill>
                <a:srgbClr val="000000"/>
              </a:solidFill>
              <a:uFill>
                <a:solidFill>
                  <a:srgbClr val="ffffff"/>
                </a:solidFill>
              </a:uFill>
              <a:latin typeface="Constantia"/>
            </a:endParaRPr>
          </a:p>
        </p:txBody>
      </p:sp>
      <p:sp>
        <p:nvSpPr>
          <p:cNvPr id="53" name="TextShape 2"/>
          <p:cNvSpPr txBox="1"/>
          <p:nvPr/>
        </p:nvSpPr>
        <p:spPr>
          <a:xfrm>
            <a:off x="457200" y="1935360"/>
            <a:ext cx="8229240" cy="4388760"/>
          </a:xfrm>
          <a:prstGeom prst="rect">
            <a:avLst/>
          </a:prstGeom>
          <a:noFill/>
          <a:ln>
            <a:noFill/>
          </a:ln>
        </p:spPr>
        <p:txBody>
          <a:bodyPr lIns="90000" rIns="90000" tIns="45000" bIns="45000"/>
          <a:p>
            <a:pPr marL="274320" indent="-273960">
              <a:lnSpc>
                <a:spcPct val="100000"/>
              </a:lnSpc>
              <a:spcBef>
                <a:spcPts val="519"/>
              </a:spcBef>
              <a:buClr>
                <a:srgbClr val="0bd0d9"/>
              </a:buClr>
              <a:buSzPct val="95000"/>
              <a:buFont typeface="Wingdings 2" charset="2"/>
              <a:buChar char=""/>
            </a:pPr>
            <a:r>
              <a:rPr b="0" lang="fr-FR" sz="2600" spc="-1" strike="noStrike">
                <a:solidFill>
                  <a:srgbClr val="000000"/>
                </a:solidFill>
                <a:uFill>
                  <a:solidFill>
                    <a:srgbClr val="ffffff"/>
                  </a:solidFill>
                </a:uFill>
                <a:latin typeface="Constantia"/>
              </a:rPr>
              <a:t>L’offre est bien-sûr facultative, notamment parce que certaines personnes, en raison de leurs sensibilités religieuses, peuvent ne pas être à l’aise avec cette approche rationnelle et donc désacralisante des religions. Après avoir informé précisément les familles ou proches du contenu de la démarche, s’ils ne sont pas intéressés, l’association des victimes de l’islam radical , </a:t>
            </a:r>
            <a:r>
              <a:rPr b="0" i="1" lang="fr-FR" sz="2600" spc="-1" strike="noStrike">
                <a:solidFill>
                  <a:srgbClr val="000000"/>
                </a:solidFill>
                <a:uFill>
                  <a:solidFill>
                    <a:srgbClr val="ffffff"/>
                  </a:solidFill>
                </a:uFill>
                <a:latin typeface="Constantia"/>
              </a:rPr>
              <a:t>Turquoise Freedom </a:t>
            </a:r>
            <a:r>
              <a:rPr b="0" lang="fr-FR" sz="2600" spc="-1" strike="noStrike">
                <a:solidFill>
                  <a:srgbClr val="000000"/>
                </a:solidFill>
                <a:uFill>
                  <a:solidFill>
                    <a:srgbClr val="ffffff"/>
                  </a:solidFill>
                </a:uFill>
                <a:latin typeface="Constantia"/>
              </a:rPr>
              <a:t>les prend directement en charge sans utiliser ce procédé de protection idéologique proposé par le GEMPPI. </a:t>
            </a:r>
            <a:endParaRPr b="0" lang="fr-FR" sz="2600" spc="-1" strike="noStrike">
              <a:solidFill>
                <a:srgbClr val="000000"/>
              </a:solidFill>
              <a:uFill>
                <a:solidFill>
                  <a:srgbClr val="ffffff"/>
                </a:solidFill>
              </a:uFill>
              <a:latin typeface="Constantia"/>
            </a:endParaRPr>
          </a:p>
          <a:p>
            <a:pPr>
              <a:lnSpc>
                <a:spcPct val="100000"/>
              </a:lnSpc>
              <a:spcBef>
                <a:spcPts val="519"/>
              </a:spcBef>
            </a:pPr>
            <a:endParaRPr b="0" lang="fr-FR" sz="2600" spc="-1" strike="noStrike">
              <a:solidFill>
                <a:srgbClr val="000000"/>
              </a:solidFill>
              <a:uFill>
                <a:solidFill>
                  <a:srgbClr val="ffffff"/>
                </a:solidFill>
              </a:uFill>
              <a:latin typeface="Constantia"/>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 name="TextShape 1"/>
          <p:cNvSpPr txBox="1"/>
          <p:nvPr/>
        </p:nvSpPr>
        <p:spPr>
          <a:xfrm>
            <a:off x="467640" y="476640"/>
            <a:ext cx="8290800" cy="1370160"/>
          </a:xfrm>
          <a:prstGeom prst="rect">
            <a:avLst/>
          </a:prstGeom>
          <a:noFill/>
          <a:ln>
            <a:noFill/>
          </a:ln>
        </p:spPr>
        <p:txBody>
          <a:bodyPr lIns="0" rIns="0" tIns="45000" bIns="0" anchor="b"/>
          <a:p>
            <a:pPr algn="ctr">
              <a:lnSpc>
                <a:spcPct val="100000"/>
              </a:lnSpc>
            </a:pPr>
            <a:r>
              <a:rPr b="1" lang="fr-FR" sz="7300" spc="-1" strike="noStrike">
                <a:solidFill>
                  <a:srgbClr val="089ca3"/>
                </a:solidFill>
                <a:uFill>
                  <a:solidFill>
                    <a:srgbClr val="ffffff"/>
                  </a:solidFill>
                </a:uFill>
                <a:latin typeface="Calibri"/>
              </a:rPr>
              <a:t>La méthode</a:t>
            </a:r>
            <a:r>
              <a:rPr b="0" lang="fr-FR" sz="5400" spc="-1" strike="noStrike">
                <a:solidFill>
                  <a:srgbClr val="089ca3"/>
                </a:solidFill>
                <a:uFill>
                  <a:solidFill>
                    <a:srgbClr val="ffffff"/>
                  </a:solidFill>
                </a:uFill>
                <a:latin typeface="Calibri"/>
              </a:rPr>
              <a:t>
</a:t>
            </a:r>
            <a:endParaRPr b="0" lang="fr-FR" sz="1800" spc="-1" strike="noStrike">
              <a:solidFill>
                <a:srgbClr val="000000"/>
              </a:solidFill>
              <a:uFill>
                <a:solidFill>
                  <a:srgbClr val="ffffff"/>
                </a:solidFill>
              </a:uFill>
              <a:latin typeface="Constantia"/>
            </a:endParaRPr>
          </a:p>
        </p:txBody>
      </p:sp>
      <p:sp>
        <p:nvSpPr>
          <p:cNvPr id="55" name="TextShape 2"/>
          <p:cNvSpPr txBox="1"/>
          <p:nvPr/>
        </p:nvSpPr>
        <p:spPr>
          <a:xfrm>
            <a:off x="457200" y="1935360"/>
            <a:ext cx="8229240" cy="4388760"/>
          </a:xfrm>
          <a:prstGeom prst="rect">
            <a:avLst/>
          </a:prstGeom>
          <a:noFill/>
          <a:ln>
            <a:noFill/>
          </a:ln>
        </p:spPr>
        <p:txBody>
          <a:bodyPr lIns="90000" rIns="90000" tIns="45000" bIns="45000"/>
          <a:p>
            <a:pPr marL="274320" indent="-273960" algn="ctr">
              <a:lnSpc>
                <a:spcPct val="100000"/>
              </a:lnSpc>
              <a:spcBef>
                <a:spcPts val="1321"/>
              </a:spcBef>
            </a:pPr>
            <a:endParaRPr b="0" lang="fr-FR" sz="2600" spc="-1" strike="noStrike">
              <a:solidFill>
                <a:srgbClr val="000000"/>
              </a:solidFill>
              <a:uFill>
                <a:solidFill>
                  <a:srgbClr val="ffffff"/>
                </a:solidFill>
              </a:uFill>
              <a:latin typeface="Constantia"/>
            </a:endParaRPr>
          </a:p>
          <a:p>
            <a:pPr marL="274320" indent="-273960" algn="ctr">
              <a:lnSpc>
                <a:spcPct val="100000"/>
              </a:lnSpc>
              <a:spcBef>
                <a:spcPts val="1321"/>
              </a:spcBef>
            </a:pPr>
            <a:endParaRPr b="0" lang="fr-FR" sz="2600" spc="-1" strike="noStrike">
              <a:solidFill>
                <a:srgbClr val="000000"/>
              </a:solidFill>
              <a:uFill>
                <a:solidFill>
                  <a:srgbClr val="ffffff"/>
                </a:solidFill>
              </a:uFill>
              <a:latin typeface="Constantia"/>
            </a:endParaRPr>
          </a:p>
        </p:txBody>
      </p:sp>
      <p:sp>
        <p:nvSpPr>
          <p:cNvPr id="56" name="CustomShape 3"/>
          <p:cNvSpPr/>
          <p:nvPr/>
        </p:nvSpPr>
        <p:spPr>
          <a:xfrm>
            <a:off x="1043640" y="2277000"/>
            <a:ext cx="6768360" cy="4874040"/>
          </a:xfrm>
          <a:prstGeom prst="rect">
            <a:avLst/>
          </a:prstGeom>
          <a:noFill/>
          <a:ln>
            <a:noFill/>
          </a:ln>
        </p:spPr>
        <p:style>
          <a:lnRef idx="0"/>
          <a:fillRef idx="0"/>
          <a:effectRef idx="0"/>
          <a:fontRef idx="minor"/>
        </p:style>
        <p:txBody>
          <a:bodyPr lIns="90000" rIns="90000" tIns="45000" bIns="45000"/>
          <a:p>
            <a:pPr marL="343080" indent="-342720">
              <a:lnSpc>
                <a:spcPct val="100000"/>
              </a:lnSpc>
              <a:buClr>
                <a:srgbClr val="000000"/>
              </a:buClr>
              <a:buFont typeface="StarSymbol"/>
              <a:buAutoNum type="arabicParenR"/>
            </a:pPr>
            <a:r>
              <a:rPr b="1" lang="de-AT" sz="1800" spc="-1" strike="noStrike">
                <a:solidFill>
                  <a:srgbClr val="000000"/>
                </a:solidFill>
                <a:uFill>
                  <a:solidFill>
                    <a:srgbClr val="ffffff"/>
                  </a:solidFill>
                </a:uFill>
                <a:latin typeface="Constantia"/>
              </a:rPr>
              <a:t>Exposer les principes généraux de manipulations mentales et d'endoctrinement</a:t>
            </a:r>
            <a:r>
              <a:rPr b="0" lang="de-AT" sz="1800" spc="-1" strike="noStrike">
                <a:solidFill>
                  <a:srgbClr val="000000"/>
                </a:solidFill>
                <a:uFill>
                  <a:solidFill>
                    <a:srgbClr val="ffffff"/>
                  </a:solidFill>
                </a:uFill>
                <a:latin typeface="Constantia"/>
              </a:rPr>
              <a:t> </a:t>
            </a:r>
            <a:endParaRPr b="0" lang="de-AT" sz="1800" spc="-1" strike="noStrike">
              <a:solidFill>
                <a:srgbClr val="000000"/>
              </a:solidFill>
              <a:uFill>
                <a:solidFill>
                  <a:srgbClr val="ffffff"/>
                </a:solidFill>
              </a:uFill>
              <a:latin typeface="Arial"/>
            </a:endParaRPr>
          </a:p>
          <a:p>
            <a:pPr marL="343080" indent="-342720">
              <a:lnSpc>
                <a:spcPct val="100000"/>
              </a:lnSpc>
            </a:pPr>
            <a:endParaRPr b="0" lang="de-AT" sz="1800" spc="-1" strike="noStrike">
              <a:solidFill>
                <a:srgbClr val="000000"/>
              </a:solidFill>
              <a:uFill>
                <a:solidFill>
                  <a:srgbClr val="ffffff"/>
                </a:solidFill>
              </a:uFill>
              <a:latin typeface="Arial"/>
            </a:endParaRPr>
          </a:p>
          <a:p>
            <a:pPr marL="343080" indent="-342720">
              <a:lnSpc>
                <a:spcPct val="100000"/>
              </a:lnSpc>
            </a:pPr>
            <a:endParaRPr b="0" lang="de-AT" sz="1800" spc="-1" strike="noStrike">
              <a:solidFill>
                <a:srgbClr val="000000"/>
              </a:solidFill>
              <a:uFill>
                <a:solidFill>
                  <a:srgbClr val="ffffff"/>
                </a:solidFill>
              </a:uFill>
              <a:latin typeface="Arial"/>
            </a:endParaRPr>
          </a:p>
          <a:p>
            <a:pPr marL="343080" indent="-342720">
              <a:lnSpc>
                <a:spcPct val="100000"/>
              </a:lnSpc>
              <a:buClr>
                <a:srgbClr val="000000"/>
              </a:buClr>
              <a:buFont typeface="StarSymbol"/>
              <a:buAutoNum type="arabicParenR" startAt="2"/>
            </a:pPr>
            <a:r>
              <a:rPr b="1" lang="de-AT" sz="1800" spc="-1" strike="noStrike">
                <a:solidFill>
                  <a:srgbClr val="000000"/>
                </a:solidFill>
                <a:uFill>
                  <a:solidFill>
                    <a:srgbClr val="ffffff"/>
                  </a:solidFill>
                </a:uFill>
                <a:latin typeface="Constantia"/>
              </a:rPr>
              <a:t>Présenter les textes sacrés utilisés pour la séduction </a:t>
            </a:r>
            <a:r>
              <a:rPr b="0" lang="de-AT" sz="1400" spc="-1" strike="noStrike">
                <a:solidFill>
                  <a:srgbClr val="000000"/>
                </a:solidFill>
                <a:uFill>
                  <a:solidFill>
                    <a:srgbClr val="ffffff"/>
                  </a:solidFill>
                </a:uFill>
                <a:latin typeface="Constantia"/>
              </a:rPr>
              <a:t>(Bible, Coran, Sunna): les aspects positifs, humanitaires, généreux...  Suivi  de l’explication du glissement  vers des positions sectaires</a:t>
            </a:r>
            <a:endParaRPr b="0" lang="de-AT" sz="1800" spc="-1" strike="noStrike">
              <a:solidFill>
                <a:srgbClr val="000000"/>
              </a:solidFill>
              <a:uFill>
                <a:solidFill>
                  <a:srgbClr val="ffffff"/>
                </a:solidFill>
              </a:uFill>
              <a:latin typeface="Arial"/>
            </a:endParaRPr>
          </a:p>
          <a:p>
            <a:pPr marL="343080" indent="-342720">
              <a:lnSpc>
                <a:spcPct val="100000"/>
              </a:lnSpc>
            </a:pPr>
            <a:endParaRPr b="0" lang="de-AT" sz="1800" spc="-1" strike="noStrike">
              <a:solidFill>
                <a:srgbClr val="000000"/>
              </a:solidFill>
              <a:uFill>
                <a:solidFill>
                  <a:srgbClr val="ffffff"/>
                </a:solidFill>
              </a:uFill>
              <a:latin typeface="Arial"/>
            </a:endParaRPr>
          </a:p>
          <a:p>
            <a:pPr marL="343080" indent="-342720">
              <a:lnSpc>
                <a:spcPct val="100000"/>
              </a:lnSpc>
            </a:pPr>
            <a:endParaRPr b="0" lang="de-AT" sz="1800" spc="-1" strike="noStrike">
              <a:solidFill>
                <a:srgbClr val="000000"/>
              </a:solidFill>
              <a:uFill>
                <a:solidFill>
                  <a:srgbClr val="ffffff"/>
                </a:solidFill>
              </a:uFill>
              <a:latin typeface="Arial"/>
            </a:endParaRPr>
          </a:p>
          <a:p>
            <a:pPr marL="343080" indent="-342720">
              <a:lnSpc>
                <a:spcPct val="100000"/>
              </a:lnSpc>
            </a:pPr>
            <a:r>
              <a:rPr b="1" lang="de-AT" sz="1800" spc="-1" strike="noStrike">
                <a:solidFill>
                  <a:srgbClr val="000000"/>
                </a:solidFill>
                <a:uFill>
                  <a:solidFill>
                    <a:srgbClr val="ffffff"/>
                  </a:solidFill>
                </a:uFill>
                <a:latin typeface="Constantia"/>
              </a:rPr>
              <a:t>3)   Présentation des textes sacrés (Bible, Coran, Sunna) utilisés pour provoquer des comportements sectaires et une rupture avec l'environnement d'origine</a:t>
            </a:r>
            <a:r>
              <a:rPr b="1" lang="de-AT" sz="1400" spc="-1" strike="noStrike">
                <a:solidFill>
                  <a:srgbClr val="000000"/>
                </a:solidFill>
                <a:uFill>
                  <a:solidFill>
                    <a:srgbClr val="ffffff"/>
                  </a:solidFill>
                </a:uFill>
                <a:latin typeface="Constantia"/>
              </a:rPr>
              <a:t>
</a:t>
            </a:r>
            <a:endParaRPr b="0" lang="de-AT" sz="1800" spc="-1" strike="noStrike">
              <a:solidFill>
                <a:srgbClr val="000000"/>
              </a:solidFill>
              <a:uFill>
                <a:solidFill>
                  <a:srgbClr val="ffffff"/>
                </a:solidFill>
              </a:uFill>
              <a:latin typeface="Arial"/>
            </a:endParaRPr>
          </a:p>
          <a:p>
            <a:pPr>
              <a:lnSpc>
                <a:spcPct val="100000"/>
              </a:lnSpc>
            </a:pPr>
            <a:endParaRPr b="0" lang="de-AT" sz="1800" spc="-1" strike="noStrike">
              <a:solidFill>
                <a:srgbClr val="000000"/>
              </a:solidFill>
              <a:uFill>
                <a:solidFill>
                  <a:srgbClr val="ffffff"/>
                </a:solidFill>
              </a:uFill>
              <a:latin typeface="Arial"/>
            </a:endParaRPr>
          </a:p>
          <a:p>
            <a:pPr>
              <a:lnSpc>
                <a:spcPct val="100000"/>
              </a:lnSpc>
            </a:pPr>
            <a:endParaRPr b="0" lang="de-AT" sz="1800" spc="-1" strike="noStrike">
              <a:solidFill>
                <a:srgbClr val="000000"/>
              </a:solidFill>
              <a:uFill>
                <a:solidFill>
                  <a:srgbClr val="ffffff"/>
                </a:solidFill>
              </a:uFill>
              <a:latin typeface="Arial"/>
            </a:endParaRPr>
          </a:p>
          <a:p>
            <a:pPr>
              <a:lnSpc>
                <a:spcPct val="100000"/>
              </a:lnSpc>
            </a:pPr>
            <a:endParaRPr b="0" lang="de-AT" sz="1800" spc="-1" strike="noStrike">
              <a:solidFill>
                <a:srgbClr val="000000"/>
              </a:solidFill>
              <a:uFill>
                <a:solidFill>
                  <a:srgbClr val="ffffff"/>
                </a:solidFill>
              </a:uFill>
              <a:latin typeface="Arial"/>
            </a:endParaRPr>
          </a:p>
          <a:p>
            <a:pPr>
              <a:lnSpc>
                <a:spcPct val="100000"/>
              </a:lnSpc>
            </a:pPr>
            <a:endParaRPr b="0" lang="de-AT" sz="1800" spc="-1" strike="noStrike">
              <a:solidFill>
                <a:srgbClr val="000000"/>
              </a:solidFill>
              <a:uFill>
                <a:solidFill>
                  <a:srgbClr val="ffffff"/>
                </a:solidFill>
              </a:uFill>
              <a:latin typeface="Arial"/>
            </a:endParaRPr>
          </a:p>
          <a:p>
            <a:pPr>
              <a:lnSpc>
                <a:spcPct val="100000"/>
              </a:lnSpc>
            </a:pPr>
            <a:endParaRPr b="0" lang="de-AT" sz="1800" spc="-1" strike="noStrike">
              <a:solidFill>
                <a:srgbClr val="000000"/>
              </a:solidFill>
              <a:uFill>
                <a:solidFill>
                  <a:srgbClr val="ffffff"/>
                </a:solidFill>
              </a:uFill>
              <a:latin typeface="Arial"/>
            </a:endParaRPr>
          </a:p>
          <a:p>
            <a:pPr>
              <a:lnSpc>
                <a:spcPct val="100000"/>
              </a:lnSpc>
            </a:pPr>
            <a:endParaRPr b="0" lang="de-AT" sz="1800" spc="-1" strike="noStrike">
              <a:solidFill>
                <a:srgbClr val="000000"/>
              </a:solidFill>
              <a:uFill>
                <a:solidFill>
                  <a:srgbClr val="ffffff"/>
                </a:solidFill>
              </a:uFill>
              <a:latin typeface="Arial"/>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 name="TextShape 1"/>
          <p:cNvSpPr txBox="1"/>
          <p:nvPr/>
        </p:nvSpPr>
        <p:spPr>
          <a:xfrm>
            <a:off x="457200" y="704160"/>
            <a:ext cx="8229240" cy="1142640"/>
          </a:xfrm>
          <a:prstGeom prst="rect">
            <a:avLst/>
          </a:prstGeom>
          <a:noFill/>
          <a:ln>
            <a:noFill/>
          </a:ln>
        </p:spPr>
        <p:txBody>
          <a:bodyPr lIns="0" rIns="0" tIns="45000" bIns="0" anchor="b"/>
          <a:p>
            <a:pPr algn="ctr">
              <a:lnSpc>
                <a:spcPct val="100000"/>
              </a:lnSpc>
            </a:pPr>
            <a:r>
              <a:rPr b="1" lang="fr-FR" sz="3200" spc="-1" strike="noStrike">
                <a:solidFill>
                  <a:srgbClr val="04617b"/>
                </a:solidFill>
                <a:uFill>
                  <a:solidFill>
                    <a:srgbClr val="ffffff"/>
                  </a:solidFill>
                </a:uFill>
                <a:latin typeface="Calibri"/>
              </a:rPr>
              <a:t>1) Exposer les principes généraux de manipulations mentales et d'endoctrinement</a:t>
            </a:r>
            <a:r>
              <a:rPr b="0" lang="fr-FR" sz="3200" spc="-1" strike="noStrike">
                <a:solidFill>
                  <a:srgbClr val="04617b"/>
                </a:solidFill>
                <a:uFill>
                  <a:solidFill>
                    <a:srgbClr val="ffffff"/>
                  </a:solidFill>
                </a:uFill>
                <a:latin typeface="Calibri"/>
              </a:rPr>
              <a:t> </a:t>
            </a:r>
            <a:endParaRPr b="0" lang="fr-FR" sz="1800" spc="-1" strike="noStrike">
              <a:solidFill>
                <a:srgbClr val="000000"/>
              </a:solidFill>
              <a:uFill>
                <a:solidFill>
                  <a:srgbClr val="ffffff"/>
                </a:solidFill>
              </a:uFill>
              <a:latin typeface="Constantia"/>
            </a:endParaRPr>
          </a:p>
        </p:txBody>
      </p:sp>
      <p:sp>
        <p:nvSpPr>
          <p:cNvPr id="58" name="TextShape 2"/>
          <p:cNvSpPr txBox="1"/>
          <p:nvPr/>
        </p:nvSpPr>
        <p:spPr>
          <a:xfrm>
            <a:off x="457200" y="1935360"/>
            <a:ext cx="8229240" cy="4388760"/>
          </a:xfrm>
          <a:prstGeom prst="rect">
            <a:avLst/>
          </a:prstGeom>
          <a:noFill/>
          <a:ln>
            <a:noFill/>
          </a:ln>
        </p:spPr>
        <p:txBody>
          <a:bodyPr lIns="90000" rIns="90000" tIns="45000" bIns="45000"/>
          <a:p>
            <a:pPr>
              <a:lnSpc>
                <a:spcPct val="100000"/>
              </a:lnSpc>
              <a:spcBef>
                <a:spcPts val="519"/>
              </a:spcBef>
            </a:pPr>
            <a:endParaRPr b="0" lang="fr-FR" sz="2600" spc="-1" strike="noStrike">
              <a:solidFill>
                <a:srgbClr val="000000"/>
              </a:solidFill>
              <a:uFill>
                <a:solidFill>
                  <a:srgbClr val="ffffff"/>
                </a:solidFill>
              </a:uFill>
              <a:latin typeface="Constantia"/>
            </a:endParaRPr>
          </a:p>
          <a:p>
            <a:pPr marL="274320" indent="-273960">
              <a:lnSpc>
                <a:spcPct val="100000"/>
              </a:lnSpc>
              <a:spcBef>
                <a:spcPts val="519"/>
              </a:spcBef>
              <a:buClr>
                <a:srgbClr val="0bd0d9"/>
              </a:buClr>
              <a:buSzPct val="95000"/>
              <a:buFont typeface="Wingdings 2" charset="2"/>
              <a:buChar char=""/>
            </a:pPr>
            <a:r>
              <a:rPr b="0" lang="fr-FR" sz="2600" spc="-1" strike="noStrike">
                <a:solidFill>
                  <a:srgbClr val="000000"/>
                </a:solidFill>
                <a:uFill>
                  <a:solidFill>
                    <a:srgbClr val="ffffff"/>
                  </a:solidFill>
                </a:uFill>
                <a:latin typeface="Constantia"/>
              </a:rPr>
              <a:t>-Définir,caractériser, décrire l’emprise sectaire</a:t>
            </a:r>
            <a:endParaRPr b="0" lang="fr-FR" sz="2600" spc="-1" strike="noStrike">
              <a:solidFill>
                <a:srgbClr val="000000"/>
              </a:solidFill>
              <a:uFill>
                <a:solidFill>
                  <a:srgbClr val="ffffff"/>
                </a:solidFill>
              </a:uFill>
              <a:latin typeface="Constantia"/>
            </a:endParaRPr>
          </a:p>
          <a:p>
            <a:pPr marL="274320" indent="-273960">
              <a:lnSpc>
                <a:spcPct val="100000"/>
              </a:lnSpc>
              <a:spcBef>
                <a:spcPts val="360"/>
              </a:spcBef>
              <a:buClr>
                <a:srgbClr val="0bd0d9"/>
              </a:buClr>
              <a:buSzPct val="95000"/>
              <a:buFont typeface="Wingdings 2" charset="2"/>
              <a:buChar char=""/>
            </a:pPr>
            <a:r>
              <a:rPr b="0" lang="fr-FR" sz="1800" spc="-1" strike="noStrike">
                <a:solidFill>
                  <a:srgbClr val="000000"/>
                </a:solidFill>
                <a:uFill>
                  <a:solidFill>
                    <a:srgbClr val="ffffff"/>
                  </a:solidFill>
                </a:uFill>
                <a:latin typeface="Constantia"/>
              </a:rPr>
              <a:t>-Séduction, </a:t>
            </a:r>
            <a:endParaRPr b="0" lang="fr-FR" sz="2600" spc="-1" strike="noStrike">
              <a:solidFill>
                <a:srgbClr val="000000"/>
              </a:solidFill>
              <a:uFill>
                <a:solidFill>
                  <a:srgbClr val="ffffff"/>
                </a:solidFill>
              </a:uFill>
              <a:latin typeface="Constantia"/>
            </a:endParaRPr>
          </a:p>
          <a:p>
            <a:pPr marL="274320" indent="-273960">
              <a:lnSpc>
                <a:spcPct val="100000"/>
              </a:lnSpc>
              <a:spcBef>
                <a:spcPts val="360"/>
              </a:spcBef>
              <a:buClr>
                <a:srgbClr val="0bd0d9"/>
              </a:buClr>
              <a:buSzPct val="95000"/>
              <a:buFont typeface="Wingdings 2" charset="2"/>
              <a:buChar char=""/>
            </a:pPr>
            <a:r>
              <a:rPr b="0" lang="fr-FR" sz="1800" spc="-1" strike="noStrike">
                <a:solidFill>
                  <a:srgbClr val="000000"/>
                </a:solidFill>
                <a:uFill>
                  <a:solidFill>
                    <a:srgbClr val="ffffff"/>
                  </a:solidFill>
                </a:uFill>
                <a:latin typeface="Constantia"/>
              </a:rPr>
              <a:t>-Endoctrinement</a:t>
            </a:r>
            <a:endParaRPr b="0" lang="fr-FR" sz="2600" spc="-1" strike="noStrike">
              <a:solidFill>
                <a:srgbClr val="000000"/>
              </a:solidFill>
              <a:uFill>
                <a:solidFill>
                  <a:srgbClr val="ffffff"/>
                </a:solidFill>
              </a:uFill>
              <a:latin typeface="Constantia"/>
            </a:endParaRPr>
          </a:p>
          <a:p>
            <a:pPr marL="274320" indent="-273960">
              <a:lnSpc>
                <a:spcPct val="100000"/>
              </a:lnSpc>
              <a:spcBef>
                <a:spcPts val="360"/>
              </a:spcBef>
              <a:buClr>
                <a:srgbClr val="0bd0d9"/>
              </a:buClr>
              <a:buSzPct val="95000"/>
              <a:buFont typeface="Wingdings 2" charset="2"/>
              <a:buChar char=""/>
            </a:pPr>
            <a:r>
              <a:rPr b="0" lang="fr-FR" sz="1800" spc="-1" strike="noStrike">
                <a:solidFill>
                  <a:srgbClr val="000000"/>
                </a:solidFill>
                <a:uFill>
                  <a:solidFill>
                    <a:srgbClr val="ffffff"/>
                  </a:solidFill>
                </a:uFill>
                <a:latin typeface="Constantia"/>
              </a:rPr>
              <a:t>-Rupture et enfermement mental. </a:t>
            </a:r>
            <a:endParaRPr b="0" lang="fr-FR" sz="2600" spc="-1" strike="noStrike">
              <a:solidFill>
                <a:srgbClr val="000000"/>
              </a:solidFill>
              <a:uFill>
                <a:solidFill>
                  <a:srgbClr val="ffffff"/>
                </a:solidFill>
              </a:uFill>
              <a:latin typeface="Constantia"/>
            </a:endParaRPr>
          </a:p>
          <a:p>
            <a:pPr>
              <a:lnSpc>
                <a:spcPct val="100000"/>
              </a:lnSpc>
              <a:spcBef>
                <a:spcPts val="519"/>
              </a:spcBef>
            </a:pPr>
            <a:endParaRPr b="0" lang="fr-FR" sz="2600" spc="-1" strike="noStrike">
              <a:solidFill>
                <a:srgbClr val="000000"/>
              </a:solidFill>
              <a:uFill>
                <a:solidFill>
                  <a:srgbClr val="ffffff"/>
                </a:solidFill>
              </a:uFill>
              <a:latin typeface="Constantia"/>
            </a:endParaRPr>
          </a:p>
          <a:p>
            <a:pPr marL="274320" indent="-273960">
              <a:lnSpc>
                <a:spcPct val="100000"/>
              </a:lnSpc>
              <a:spcBef>
                <a:spcPts val="519"/>
              </a:spcBef>
              <a:buClr>
                <a:srgbClr val="0bd0d9"/>
              </a:buClr>
              <a:buSzPct val="95000"/>
              <a:buFont typeface="Wingdings 2" charset="2"/>
              <a:buChar char=""/>
            </a:pPr>
            <a:r>
              <a:rPr b="0" lang="fr-FR" sz="2600" spc="-1" strike="noStrike">
                <a:solidFill>
                  <a:srgbClr val="000000"/>
                </a:solidFill>
                <a:uFill>
                  <a:solidFill>
                    <a:srgbClr val="ffffff"/>
                  </a:solidFill>
                </a:uFill>
                <a:latin typeface="Constantia"/>
              </a:rPr>
              <a:t>Echange d’expériences dans ce domaine et en particulier expérimentation concrète d’une rencontre avec un adepte, ou un radicalisé (atelier jeu de rôle). </a:t>
            </a:r>
            <a:endParaRPr b="0" lang="fr-FR" sz="2600" spc="-1" strike="noStrike">
              <a:solidFill>
                <a:srgbClr val="000000"/>
              </a:solidFill>
              <a:uFill>
                <a:solidFill>
                  <a:srgbClr val="ffffff"/>
                </a:solidFill>
              </a:uFill>
              <a:latin typeface="Constantia"/>
            </a:endParaRPr>
          </a:p>
          <a:p>
            <a:pPr>
              <a:lnSpc>
                <a:spcPct val="100000"/>
              </a:lnSpc>
              <a:spcBef>
                <a:spcPts val="519"/>
              </a:spcBef>
            </a:pPr>
            <a:endParaRPr b="0" lang="fr-FR" sz="2600" spc="-1" strike="noStrike">
              <a:solidFill>
                <a:srgbClr val="000000"/>
              </a:solidFill>
              <a:uFill>
                <a:solidFill>
                  <a:srgbClr val="ffffff"/>
                </a:solidFill>
              </a:uFill>
              <a:latin typeface="Constantia"/>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TextShape 1"/>
          <p:cNvSpPr txBox="1"/>
          <p:nvPr/>
        </p:nvSpPr>
        <p:spPr>
          <a:xfrm>
            <a:off x="457200" y="704160"/>
            <a:ext cx="8229240" cy="1142640"/>
          </a:xfrm>
          <a:prstGeom prst="rect">
            <a:avLst/>
          </a:prstGeom>
          <a:noFill/>
          <a:ln>
            <a:noFill/>
          </a:ln>
        </p:spPr>
        <p:txBody>
          <a:bodyPr lIns="0" rIns="0" tIns="45000" bIns="0" anchor="b"/>
          <a:p>
            <a:pPr>
              <a:lnSpc>
                <a:spcPct val="100000"/>
              </a:lnSpc>
            </a:pPr>
            <a:r>
              <a:rPr b="1" lang="fr-FR" sz="2800" spc="-1" strike="noStrike">
                <a:solidFill>
                  <a:srgbClr val="04617b"/>
                </a:solidFill>
                <a:uFill>
                  <a:solidFill>
                    <a:srgbClr val="ffffff"/>
                  </a:solidFill>
                </a:uFill>
                <a:latin typeface="Calibri"/>
              </a:rPr>
              <a:t>2) Présenter les textes sacrés utilisés pour la séduction </a:t>
            </a:r>
            <a:r>
              <a:rPr b="0" lang="fr-FR" sz="2800" spc="-1" strike="noStrike">
                <a:solidFill>
                  <a:srgbClr val="04617b"/>
                </a:solidFill>
                <a:uFill>
                  <a:solidFill>
                    <a:srgbClr val="ffffff"/>
                  </a:solidFill>
                </a:uFill>
                <a:latin typeface="Calibri"/>
              </a:rPr>
              <a:t>(Bible, Coran, Sunna): les aspects positifs, humanitaires, généreux...</a:t>
            </a:r>
            <a:endParaRPr b="0" lang="fr-FR" sz="1800" spc="-1" strike="noStrike">
              <a:solidFill>
                <a:srgbClr val="000000"/>
              </a:solidFill>
              <a:uFill>
                <a:solidFill>
                  <a:srgbClr val="ffffff"/>
                </a:solidFill>
              </a:uFill>
              <a:latin typeface="Constantia"/>
            </a:endParaRPr>
          </a:p>
        </p:txBody>
      </p:sp>
      <p:sp>
        <p:nvSpPr>
          <p:cNvPr id="60" name="TextShape 2"/>
          <p:cNvSpPr txBox="1"/>
          <p:nvPr/>
        </p:nvSpPr>
        <p:spPr>
          <a:xfrm>
            <a:off x="457200" y="1935360"/>
            <a:ext cx="8229240" cy="4388760"/>
          </a:xfrm>
          <a:prstGeom prst="rect">
            <a:avLst/>
          </a:prstGeom>
          <a:noFill/>
          <a:ln>
            <a:noFill/>
          </a:ln>
        </p:spPr>
        <p:txBody>
          <a:bodyPr lIns="90000" rIns="90000" tIns="45000" bIns="45000"/>
          <a:p>
            <a:pPr>
              <a:lnSpc>
                <a:spcPct val="100000"/>
              </a:lnSpc>
              <a:spcBef>
                <a:spcPts val="519"/>
              </a:spcBef>
            </a:pPr>
            <a:endParaRPr b="0" lang="fr-FR" sz="2600" spc="-1" strike="noStrike">
              <a:solidFill>
                <a:srgbClr val="000000"/>
              </a:solidFill>
              <a:uFill>
                <a:solidFill>
                  <a:srgbClr val="ffffff"/>
                </a:solidFill>
              </a:uFill>
              <a:latin typeface="Constantia"/>
            </a:endParaRPr>
          </a:p>
          <a:p>
            <a:pPr marL="274320" indent="-273960">
              <a:lnSpc>
                <a:spcPct val="100000"/>
              </a:lnSpc>
              <a:spcBef>
                <a:spcPts val="519"/>
              </a:spcBef>
              <a:buClr>
                <a:srgbClr val="0bd0d9"/>
              </a:buClr>
              <a:buSzPct val="95000"/>
              <a:buFont typeface="Wingdings 2" charset="2"/>
              <a:buChar char=""/>
            </a:pPr>
            <a:r>
              <a:rPr b="0" lang="fr-FR" sz="2600" spc="-1" strike="noStrike">
                <a:solidFill>
                  <a:srgbClr val="000000"/>
                </a:solidFill>
                <a:uFill>
                  <a:solidFill>
                    <a:srgbClr val="ffffff"/>
                  </a:solidFill>
                </a:uFill>
                <a:latin typeface="Constantia"/>
              </a:rPr>
              <a:t>-En commençant par la Bible</a:t>
            </a:r>
            <a:endParaRPr b="0" lang="fr-FR" sz="2600" spc="-1" strike="noStrike">
              <a:solidFill>
                <a:srgbClr val="000000"/>
              </a:solidFill>
              <a:uFill>
                <a:solidFill>
                  <a:srgbClr val="ffffff"/>
                </a:solidFill>
              </a:uFill>
              <a:latin typeface="Constantia"/>
            </a:endParaRPr>
          </a:p>
          <a:p>
            <a:pPr>
              <a:lnSpc>
                <a:spcPct val="100000"/>
              </a:lnSpc>
              <a:spcBef>
                <a:spcPts val="519"/>
              </a:spcBef>
            </a:pPr>
            <a:endParaRPr b="0" lang="fr-FR" sz="2600" spc="-1" strike="noStrike">
              <a:solidFill>
                <a:srgbClr val="000000"/>
              </a:solidFill>
              <a:uFill>
                <a:solidFill>
                  <a:srgbClr val="ffffff"/>
                </a:solidFill>
              </a:uFill>
              <a:latin typeface="Constantia"/>
            </a:endParaRPr>
          </a:p>
          <a:p>
            <a:pPr marL="274320" indent="-273960">
              <a:lnSpc>
                <a:spcPct val="100000"/>
              </a:lnSpc>
              <a:spcBef>
                <a:spcPts val="519"/>
              </a:spcBef>
              <a:buClr>
                <a:srgbClr val="0bd0d9"/>
              </a:buClr>
              <a:buSzPct val="95000"/>
              <a:buFont typeface="Wingdings 2" charset="2"/>
              <a:buChar char=""/>
            </a:pPr>
            <a:r>
              <a:rPr b="0" lang="fr-FR" sz="2600" spc="-1" strike="noStrike">
                <a:solidFill>
                  <a:srgbClr val="000000"/>
                </a:solidFill>
                <a:uFill>
                  <a:solidFill>
                    <a:srgbClr val="ffffff"/>
                  </a:solidFill>
                </a:uFill>
                <a:latin typeface="Constantia"/>
              </a:rPr>
              <a:t>-Et ensuite avec le Coran et la Sunna (El Bokhari de préférence)</a:t>
            </a:r>
            <a:endParaRPr b="0" lang="fr-FR" sz="2600" spc="-1" strike="noStrike">
              <a:solidFill>
                <a:srgbClr val="000000"/>
              </a:solidFill>
              <a:uFill>
                <a:solidFill>
                  <a:srgbClr val="ffffff"/>
                </a:solidFill>
              </a:uFill>
              <a:latin typeface="Constantia"/>
            </a:endParaRPr>
          </a:p>
          <a:p>
            <a:pPr>
              <a:lnSpc>
                <a:spcPct val="100000"/>
              </a:lnSpc>
              <a:spcBef>
                <a:spcPts val="519"/>
              </a:spcBef>
            </a:pPr>
            <a:endParaRPr b="0" lang="fr-FR" sz="2600" spc="-1" strike="noStrike">
              <a:solidFill>
                <a:srgbClr val="000000"/>
              </a:solidFill>
              <a:uFill>
                <a:solidFill>
                  <a:srgbClr val="ffffff"/>
                </a:solidFill>
              </a:uFill>
              <a:latin typeface="Constantia"/>
            </a:endParaRPr>
          </a:p>
          <a:p>
            <a:pPr marL="274320" indent="-273960">
              <a:lnSpc>
                <a:spcPct val="100000"/>
              </a:lnSpc>
              <a:spcBef>
                <a:spcPts val="519"/>
              </a:spcBef>
            </a:pPr>
            <a:r>
              <a:rPr b="0" lang="fr-FR" sz="2600" spc="-1" strike="noStrike">
                <a:solidFill>
                  <a:srgbClr val="000000"/>
                </a:solidFill>
                <a:uFill>
                  <a:solidFill>
                    <a:srgbClr val="ffffff"/>
                  </a:solidFill>
                </a:uFill>
                <a:latin typeface="Constantia"/>
              </a:rPr>
              <a:t>    </a:t>
            </a:r>
            <a:r>
              <a:rPr b="0" lang="fr-FR" sz="2600" spc="-1" strike="noStrike">
                <a:solidFill>
                  <a:srgbClr val="000000"/>
                </a:solidFill>
                <a:uFill>
                  <a:solidFill>
                    <a:srgbClr val="ffffff"/>
                  </a:solidFill>
                </a:uFill>
                <a:latin typeface="Constantia"/>
              </a:rPr>
              <a:t>Puis en transition vers le point 3 , démonstration de l'exploitation de ces textes religieux positifs, utilisés comme tremplin au travers d'une lecture particulière des événements politiques et sociaux mondiaux (complot, conspiration...) pour glisser vers leurs opposés dans les mêmes textes sacrés (voir ci-après)</a:t>
            </a:r>
            <a:endParaRPr b="0" lang="fr-FR" sz="2600" spc="-1" strike="noStrike">
              <a:solidFill>
                <a:srgbClr val="000000"/>
              </a:solidFill>
              <a:uFill>
                <a:solidFill>
                  <a:srgbClr val="ffffff"/>
                </a:solidFill>
              </a:uFill>
              <a:latin typeface="Constantia"/>
            </a:endParaRPr>
          </a:p>
          <a:p>
            <a:pPr>
              <a:lnSpc>
                <a:spcPct val="100000"/>
              </a:lnSpc>
              <a:spcBef>
                <a:spcPts val="519"/>
              </a:spcBef>
            </a:pPr>
            <a:endParaRPr b="0" lang="fr-FR" sz="2600" spc="-1" strike="noStrike">
              <a:solidFill>
                <a:srgbClr val="000000"/>
              </a:solidFill>
              <a:uFill>
                <a:solidFill>
                  <a:srgbClr val="ffffff"/>
                </a:solidFill>
              </a:uFill>
              <a:latin typeface="Constantia"/>
            </a:endParaRPr>
          </a:p>
          <a:p>
            <a:pPr marL="274320" indent="-273960" algn="ctr">
              <a:lnSpc>
                <a:spcPct val="100000"/>
              </a:lnSpc>
              <a:spcBef>
                <a:spcPts val="519"/>
              </a:spcBef>
              <a:buClr>
                <a:srgbClr val="0bd0d9"/>
              </a:buClr>
              <a:buSzPct val="95000"/>
              <a:buFont typeface="Wingdings 2" charset="2"/>
              <a:buChar char=""/>
            </a:pPr>
            <a:r>
              <a:rPr b="0" lang="fr-FR" sz="2600" spc="-1" strike="noStrike">
                <a:solidFill>
                  <a:srgbClr val="083763"/>
                </a:solidFill>
                <a:uFill>
                  <a:solidFill>
                    <a:srgbClr val="ffffff"/>
                  </a:solidFill>
                </a:uFill>
                <a:latin typeface="Constantia"/>
              </a:rPr>
              <a:t>Pourquoi utiliser les 3 traditions ?</a:t>
            </a:r>
            <a:endParaRPr b="0" lang="fr-FR" sz="2600" spc="-1" strike="noStrike">
              <a:solidFill>
                <a:srgbClr val="000000"/>
              </a:solidFill>
              <a:uFill>
                <a:solidFill>
                  <a:srgbClr val="ffffff"/>
                </a:solidFill>
              </a:uFill>
              <a:latin typeface="Constantia"/>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 name="TextShape 1"/>
          <p:cNvSpPr txBox="1"/>
          <p:nvPr/>
        </p:nvSpPr>
        <p:spPr>
          <a:xfrm>
            <a:off x="251640" y="116640"/>
            <a:ext cx="8434800" cy="2924640"/>
          </a:xfrm>
          <a:prstGeom prst="rect">
            <a:avLst/>
          </a:prstGeom>
          <a:noFill/>
          <a:ln>
            <a:noFill/>
          </a:ln>
        </p:spPr>
        <p:txBody>
          <a:bodyPr lIns="0" rIns="0" tIns="45000" bIns="0" anchor="b"/>
          <a:p>
            <a:pPr>
              <a:lnSpc>
                <a:spcPct val="100000"/>
              </a:lnSpc>
            </a:pPr>
            <a:r>
              <a:rPr b="0" i="1" lang="fr-FR" sz="1600" spc="-1" strike="noStrike">
                <a:solidFill>
                  <a:srgbClr val="04617b"/>
                </a:solidFill>
                <a:uFill>
                  <a:solidFill>
                    <a:srgbClr val="ffffff"/>
                  </a:solidFill>
                </a:uFill>
                <a:latin typeface="Calibri"/>
              </a:rPr>
              <a:t>
</a:t>
            </a:r>
            <a:r>
              <a:rPr b="0" i="1" lang="fr-FR" sz="1600" spc="-1" strike="noStrike">
                <a:solidFill>
                  <a:srgbClr val="04617b"/>
                </a:solidFill>
                <a:uFill>
                  <a:solidFill>
                    <a:srgbClr val="ffffff"/>
                  </a:solidFill>
                </a:uFill>
                <a:latin typeface="Calibri"/>
              </a:rPr>
              <a:t>
</a:t>
            </a:r>
            <a:r>
              <a:rPr b="0" i="1" lang="fr-FR" sz="1600" spc="-1" strike="noStrike">
                <a:solidFill>
                  <a:srgbClr val="04617b"/>
                </a:solidFill>
                <a:uFill>
                  <a:solidFill>
                    <a:srgbClr val="ffffff"/>
                  </a:solidFill>
                </a:uFill>
                <a:latin typeface="Calibri"/>
              </a:rPr>
              <a:t>                                                            </a:t>
            </a:r>
            <a:r>
              <a:rPr b="1" i="1" lang="fr-FR" sz="3600" spc="-1" strike="noStrike">
                <a:solidFill>
                  <a:srgbClr val="ff0000"/>
                </a:solidFill>
                <a:uFill>
                  <a:solidFill>
                    <a:srgbClr val="ffffff"/>
                  </a:solidFill>
                </a:uFill>
                <a:latin typeface="Calibri"/>
              </a:rPr>
              <a:t>Textes lénifiants</a:t>
            </a:r>
            <a:r>
              <a:rPr b="0" i="1" lang="fr-FR" sz="1600" spc="-1" strike="noStrike">
                <a:solidFill>
                  <a:srgbClr val="04617b"/>
                </a:solidFill>
                <a:uFill>
                  <a:solidFill>
                    <a:srgbClr val="ffffff"/>
                  </a:solidFill>
                </a:uFill>
                <a:latin typeface="Calibri"/>
              </a:rPr>
              <a:t>
</a:t>
            </a:r>
            <a:r>
              <a:rPr b="0" i="1" lang="fr-FR" sz="1600" spc="-1" strike="noStrike">
                <a:solidFill>
                  <a:srgbClr val="04617b"/>
                </a:solidFill>
                <a:uFill>
                  <a:solidFill>
                    <a:srgbClr val="ffffff"/>
                  </a:solidFill>
                </a:uFill>
                <a:latin typeface="Calibri"/>
              </a:rPr>
              <a:t>
</a:t>
            </a:r>
            <a:r>
              <a:rPr b="0" i="1" lang="fr-FR" sz="1600" spc="-1" strike="noStrike">
                <a:solidFill>
                  <a:srgbClr val="04617b"/>
                </a:solidFill>
                <a:uFill>
                  <a:solidFill>
                    <a:srgbClr val="ffffff"/>
                  </a:solidFill>
                </a:uFill>
                <a:latin typeface="Calibri"/>
              </a:rPr>
              <a:t>Evangile de Matthieu, Chapitre 7, versets 1 à 5</a:t>
            </a:r>
            <a:r>
              <a:rPr b="0" lang="fr-FR" sz="1300" spc="-1" strike="noStrike">
                <a:solidFill>
                  <a:srgbClr val="04617b"/>
                </a:solidFill>
                <a:uFill>
                  <a:solidFill>
                    <a:srgbClr val="ffffff"/>
                  </a:solidFill>
                </a:uFill>
                <a:latin typeface="Calibri"/>
              </a:rPr>
              <a:t>
</a:t>
            </a:r>
            <a:r>
              <a:rPr b="0" lang="fr-FR" sz="1300" spc="-1" strike="noStrike">
                <a:solidFill>
                  <a:srgbClr val="04617b"/>
                </a:solidFill>
                <a:uFill>
                  <a:solidFill>
                    <a:srgbClr val="ffffff"/>
                  </a:solidFill>
                </a:uFill>
                <a:latin typeface="Calibri"/>
              </a:rPr>
              <a:t>
</a:t>
            </a:r>
            <a:r>
              <a:rPr b="1" lang="fr-FR" sz="1800" spc="-1" strike="noStrike">
                <a:solidFill>
                  <a:srgbClr val="04617b"/>
                </a:solidFill>
                <a:uFill>
                  <a:solidFill>
                    <a:srgbClr val="ffffff"/>
                  </a:solidFill>
                </a:uFill>
                <a:latin typeface="Calibri"/>
              </a:rPr>
              <a:t>Ne jugez point, afin que vous ne soyez point jugés.  Car on vous jugera du jugement dont vous jugez, et l'on vous mesurera avec la mesure dont vous mesurez. Pourquoi vois-tu la paille qui est dans l'oeil de ton frère, et n'aperçois-tu pas la poutre qui est dans ton oeil?  Ou comment peux-tu dire à ton frère: Laisse-moi ôter une paille de ton oeil, toi qui as une poutre dans le tien?  Hypocrite, ôte premièrement la poutre de ton oeil, et alors tu verras comment ôter la paille de l'oeil de ton frère. </a:t>
            </a:r>
            <a:r>
              <a:rPr b="0" lang="fr-FR" sz="5000" spc="-1" strike="noStrike">
                <a:solidFill>
                  <a:srgbClr val="04617b"/>
                </a:solidFill>
                <a:uFill>
                  <a:solidFill>
                    <a:srgbClr val="ffffff"/>
                  </a:solidFill>
                </a:uFill>
                <a:latin typeface="Calibri"/>
              </a:rPr>
              <a:t>
</a:t>
            </a:r>
            <a:endParaRPr b="0" lang="fr-FR" sz="1800" spc="-1" strike="noStrike">
              <a:solidFill>
                <a:srgbClr val="000000"/>
              </a:solidFill>
              <a:uFill>
                <a:solidFill>
                  <a:srgbClr val="ffffff"/>
                </a:solidFill>
              </a:uFill>
              <a:latin typeface="Constantia"/>
            </a:endParaRPr>
          </a:p>
        </p:txBody>
      </p:sp>
      <p:pic>
        <p:nvPicPr>
          <p:cNvPr id="62" name="Picture 2" descr=""/>
          <p:cNvPicPr/>
          <p:nvPr/>
        </p:nvPicPr>
        <p:blipFill>
          <a:blip r:embed="rId1"/>
          <a:stretch/>
        </p:blipFill>
        <p:spPr>
          <a:xfrm>
            <a:off x="467640" y="3069000"/>
            <a:ext cx="7992360" cy="1605240"/>
          </a:xfrm>
          <a:prstGeom prst="rect">
            <a:avLst/>
          </a:prstGeom>
          <a:ln>
            <a:noFill/>
          </a:ln>
        </p:spPr>
      </p:pic>
      <p:pic>
        <p:nvPicPr>
          <p:cNvPr id="63" name="Picture 3" descr=""/>
          <p:cNvPicPr/>
          <p:nvPr/>
        </p:nvPicPr>
        <p:blipFill>
          <a:blip r:embed="rId2"/>
          <a:stretch/>
        </p:blipFill>
        <p:spPr>
          <a:xfrm>
            <a:off x="1547640" y="4725000"/>
            <a:ext cx="5832360" cy="198900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 name="TextShape 1"/>
          <p:cNvSpPr txBox="1"/>
          <p:nvPr/>
        </p:nvSpPr>
        <p:spPr>
          <a:xfrm>
            <a:off x="467640" y="260640"/>
            <a:ext cx="8136720" cy="1728000"/>
          </a:xfrm>
          <a:prstGeom prst="rect">
            <a:avLst/>
          </a:prstGeom>
          <a:noFill/>
          <a:ln>
            <a:noFill/>
          </a:ln>
        </p:spPr>
        <p:txBody>
          <a:bodyPr lIns="0" rIns="0" tIns="45000" bIns="0" anchor="b"/>
          <a:p>
            <a:pPr>
              <a:lnSpc>
                <a:spcPct val="100000"/>
              </a:lnSpc>
            </a:pPr>
            <a:r>
              <a:rPr b="1" lang="fr-FR" sz="2400" spc="-1" strike="noStrike">
                <a:solidFill>
                  <a:srgbClr val="04617b"/>
                </a:solidFill>
                <a:uFill>
                  <a:solidFill>
                    <a:srgbClr val="ffffff"/>
                  </a:solidFill>
                </a:uFill>
                <a:latin typeface="Calibri"/>
              </a:rPr>
              <a:t>En s’appuyant sur le fait que l’Arabie Saoudite est alliée des Etats Unis et que celle-ci a choisi Israël pour construire le mur de séparation de frontière… l’islamiste fait le lien avec ses textes sacrés</a:t>
            </a:r>
            <a:endParaRPr b="0" lang="fr-FR" sz="1800" spc="-1" strike="noStrike">
              <a:solidFill>
                <a:srgbClr val="000000"/>
              </a:solidFill>
              <a:uFill>
                <a:solidFill>
                  <a:srgbClr val="ffffff"/>
                </a:solidFill>
              </a:uFill>
              <a:latin typeface="Constantia"/>
            </a:endParaRPr>
          </a:p>
        </p:txBody>
      </p:sp>
      <p:pic>
        <p:nvPicPr>
          <p:cNvPr id="65" name="Picture 2" descr=""/>
          <p:cNvPicPr/>
          <p:nvPr/>
        </p:nvPicPr>
        <p:blipFill>
          <a:blip r:embed="rId1"/>
          <a:stretch/>
        </p:blipFill>
        <p:spPr>
          <a:xfrm>
            <a:off x="971640" y="2061000"/>
            <a:ext cx="6821640" cy="2414880"/>
          </a:xfrm>
          <a:prstGeom prst="rect">
            <a:avLst/>
          </a:prstGeom>
          <a:ln>
            <a:noFill/>
          </a:ln>
        </p:spPr>
      </p:pic>
      <p:pic>
        <p:nvPicPr>
          <p:cNvPr id="66" name="Picture 3" descr=""/>
          <p:cNvPicPr/>
          <p:nvPr/>
        </p:nvPicPr>
        <p:blipFill>
          <a:blip r:embed="rId2"/>
          <a:stretch/>
        </p:blipFill>
        <p:spPr>
          <a:xfrm>
            <a:off x="827640" y="4653000"/>
            <a:ext cx="7414920" cy="1079640"/>
          </a:xfrm>
          <a:prstGeom prst="rect">
            <a:avLst/>
          </a:prstGeom>
          <a:ln>
            <a:noFill/>
          </a:ln>
        </p:spPr>
      </p:pic>
      <p:pic>
        <p:nvPicPr>
          <p:cNvPr id="67" name="Picture 4" descr=""/>
          <p:cNvPicPr/>
          <p:nvPr/>
        </p:nvPicPr>
        <p:blipFill>
          <a:blip r:embed="rId3"/>
          <a:stretch/>
        </p:blipFill>
        <p:spPr>
          <a:xfrm>
            <a:off x="2411640" y="5841360"/>
            <a:ext cx="4248000" cy="834480"/>
          </a:xfrm>
          <a:prstGeom prst="rect">
            <a:avLst/>
          </a:prstGeom>
          <a:ln>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 name="TextShape 1"/>
          <p:cNvSpPr txBox="1"/>
          <p:nvPr/>
        </p:nvSpPr>
        <p:spPr>
          <a:xfrm>
            <a:off x="539640" y="332640"/>
            <a:ext cx="8136720" cy="710640"/>
          </a:xfrm>
          <a:prstGeom prst="rect">
            <a:avLst/>
          </a:prstGeom>
          <a:noFill/>
          <a:ln>
            <a:noFill/>
          </a:ln>
        </p:spPr>
        <p:txBody>
          <a:bodyPr lIns="0" rIns="0" tIns="45000" bIns="0" anchor="b"/>
          <a:p>
            <a:pPr>
              <a:lnSpc>
                <a:spcPct val="100000"/>
              </a:lnSpc>
            </a:pPr>
            <a:r>
              <a:rPr b="0" lang="fr-FR" sz="5000" spc="-1" strike="noStrike">
                <a:solidFill>
                  <a:srgbClr val="04617b"/>
                </a:solidFill>
                <a:uFill>
                  <a:solidFill>
                    <a:srgbClr val="ffffff"/>
                  </a:solidFill>
                </a:uFill>
                <a:latin typeface="Calibri"/>
              </a:rPr>
              <a:t>      </a:t>
            </a:r>
            <a:r>
              <a:rPr b="0" lang="fr-FR" sz="5000" spc="-1" strike="noStrike">
                <a:solidFill>
                  <a:srgbClr val="04617b"/>
                </a:solidFill>
                <a:uFill>
                  <a:solidFill>
                    <a:srgbClr val="ffffff"/>
                  </a:solidFill>
                </a:uFill>
                <a:latin typeface="Calibri"/>
              </a:rPr>
              <a:t>Un exemple de glissement</a:t>
            </a:r>
            <a:endParaRPr b="0" lang="fr-FR" sz="1800" spc="-1" strike="noStrike">
              <a:solidFill>
                <a:srgbClr val="000000"/>
              </a:solidFill>
              <a:uFill>
                <a:solidFill>
                  <a:srgbClr val="ffffff"/>
                </a:solidFill>
              </a:uFill>
              <a:latin typeface="Constantia"/>
            </a:endParaRPr>
          </a:p>
        </p:txBody>
      </p:sp>
      <p:pic>
        <p:nvPicPr>
          <p:cNvPr id="69" name="Picture 2" descr=""/>
          <p:cNvPicPr/>
          <p:nvPr/>
        </p:nvPicPr>
        <p:blipFill>
          <a:blip r:embed="rId1"/>
          <a:stretch/>
        </p:blipFill>
        <p:spPr>
          <a:xfrm>
            <a:off x="1806120" y="1124640"/>
            <a:ext cx="5429520" cy="5616360"/>
          </a:xfrm>
          <a:prstGeom prst="rect">
            <a:avLst/>
          </a:prstGeom>
          <a:ln>
            <a:noFill/>
          </a:ln>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Flow</Template>
  <TotalTime>424</TotalTime>
  <Application>LibreOffice/5.2.6.2$Windows_X86_64 LibreOffice_project/a3100ed2409ebf1c212f5048fbe377c281438fdc</Application>
  <Words>1222</Words>
  <Paragraphs>111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2011-02-02T10:45:36Z</dcterms:created>
  <dc:creator>GEMPPI</dc:creator>
  <dc:description/>
  <dc:language>de-AT</dc:language>
  <cp:lastModifiedBy>Degen</cp:lastModifiedBy>
  <dcterms:modified xsi:type="dcterms:W3CDTF">2017-05-16T09:58:37Z</dcterms:modified>
  <cp:revision>69</cp:revision>
  <dc:subject/>
  <dc:title>La Terraformation de Mars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vt:i4>
  </property>
  <property fmtid="{D5CDD505-2E9C-101B-9397-08002B2CF9AE}" pid="8" name="PresentationFormat">
    <vt:lpwstr>Affichage à l'écran (4:3)</vt:lpwstr>
  </property>
  <property fmtid="{D5CDD505-2E9C-101B-9397-08002B2CF9AE}" pid="9" name="ScaleCrop">
    <vt:bool>0</vt:bool>
  </property>
  <property fmtid="{D5CDD505-2E9C-101B-9397-08002B2CF9AE}" pid="10" name="ShareDoc">
    <vt:bool>0</vt:bool>
  </property>
  <property fmtid="{D5CDD505-2E9C-101B-9397-08002B2CF9AE}" pid="11" name="Slides">
    <vt:i4>20</vt:i4>
  </property>
  <property fmtid="{D5CDD505-2E9C-101B-9397-08002B2CF9AE}" pid="12" name="_AdHocReviewCycleID">
    <vt:i4>-138007438</vt:i4>
  </property>
  <property fmtid="{D5CDD505-2E9C-101B-9397-08002B2CF9AE}" pid="13" name="_AuthorEmail">
    <vt:lpwstr>mireille.degen@telenet.be</vt:lpwstr>
  </property>
  <property fmtid="{D5CDD505-2E9C-101B-9397-08002B2CF9AE}" pid="14" name="_AuthorEmailDisplayName">
    <vt:lpwstr>Mireille Degen</vt:lpwstr>
  </property>
  <property fmtid="{D5CDD505-2E9C-101B-9397-08002B2CF9AE}" pid="15" name="_EmailSubject">
    <vt:lpwstr>FECRIS présentations</vt:lpwstr>
  </property>
  <property fmtid="{D5CDD505-2E9C-101B-9397-08002B2CF9AE}" pid="16" name="_NewReviewCycle">
    <vt:lpwstr/>
  </property>
</Properties>
</file>